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60" r:id="rId4"/>
    <p:sldId id="311" r:id="rId5"/>
    <p:sldId id="316" r:id="rId6"/>
    <p:sldId id="275" r:id="rId7"/>
    <p:sldId id="317" r:id="rId8"/>
    <p:sldId id="288" r:id="rId9"/>
    <p:sldId id="305" r:id="rId10"/>
    <p:sldId id="318" r:id="rId11"/>
    <p:sldId id="319" r:id="rId12"/>
    <p:sldId id="273" r:id="rId13"/>
    <p:sldId id="286" r:id="rId14"/>
    <p:sldId id="308" r:id="rId15"/>
    <p:sldId id="290" r:id="rId16"/>
  </p:sldIdLst>
  <p:sldSz cx="9144000" cy="5143500" type="screen16x9"/>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Jones" initials="NJ" lastIdx="6" clrIdx="0">
    <p:extLst>
      <p:ext uri="{19B8F6BF-5375-455C-9EA6-DF929625EA0E}">
        <p15:presenceInfo xmlns:p15="http://schemas.microsoft.com/office/powerpoint/2012/main" userId="S-1-5-21-57989841-1060284298-1708537768-3630" providerId="AD"/>
      </p:ext>
    </p:extLst>
  </p:cmAuthor>
  <p:cmAuthor id="2" name="Livy Seirer" initials="LS" lastIdx="3" clrIdx="1">
    <p:extLst>
      <p:ext uri="{19B8F6BF-5375-455C-9EA6-DF929625EA0E}">
        <p15:presenceInfo xmlns:p15="http://schemas.microsoft.com/office/powerpoint/2012/main" userId="Livy Se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DB"/>
    <a:srgbClr val="034F83"/>
    <a:srgbClr val="1A3B5E"/>
    <a:srgbClr val="000000"/>
    <a:srgbClr val="323232"/>
    <a:srgbClr val="7E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19" autoAdjust="0"/>
  </p:normalViewPr>
  <p:slideViewPr>
    <p:cSldViewPr showGuides="1">
      <p:cViewPr varScale="1">
        <p:scale>
          <a:sx n="133" d="100"/>
          <a:sy n="133" d="100"/>
        </p:scale>
        <p:origin x="9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7B8F3-0781-4607-8DED-D0BE814C7C45}" type="datetimeFigureOut">
              <a:rPr lang="en-US" smtClean="0"/>
              <a:t>7/6/2016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BD4BD-DEB0-4CCC-965D-E9BE2C85107F}" type="slidenum">
              <a:rPr lang="en-US" smtClean="0"/>
              <a:t>‹#›</a:t>
            </a:fld>
            <a:endParaRPr lang="en-US"/>
          </a:p>
        </p:txBody>
      </p:sp>
    </p:spTree>
    <p:extLst>
      <p:ext uri="{BB962C8B-B14F-4D97-AF65-F5344CB8AC3E}">
        <p14:creationId xmlns:p14="http://schemas.microsoft.com/office/powerpoint/2010/main" val="9444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alpha val="60000"/>
                  </a:schemeClr>
                </a:solidFill>
                <a:latin typeface="Verdana" panose="020B0604030504040204" pitchFamily="34" charset="0"/>
                <a:cs typeface="Lato" panose="020F0502020204030203" pitchFamily="34" charset="0"/>
              </a:rPr>
              <a:t>Climate change is a significant challenge today. The purpose of this module is to draw attention to the urgency of the climate change challenge.</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2</a:t>
            </a:fld>
            <a:endParaRPr lang="en-US"/>
          </a:p>
        </p:txBody>
      </p:sp>
    </p:spTree>
    <p:extLst>
      <p:ext uri="{BB962C8B-B14F-4D97-AF65-F5344CB8AC3E}">
        <p14:creationId xmlns:p14="http://schemas.microsoft.com/office/powerpoint/2010/main" val="3351145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https://youtu.be/qEPVyrSWfQE?list=PL38EB9C0BC54A9EE2</a:t>
            </a:r>
          </a:p>
        </p:txBody>
      </p:sp>
      <p:sp>
        <p:nvSpPr>
          <p:cNvPr id="4" name="Slide Number Placeholder 3"/>
          <p:cNvSpPr>
            <a:spLocks noGrp="1"/>
          </p:cNvSpPr>
          <p:nvPr>
            <p:ph type="sldNum" sz="quarter" idx="10"/>
          </p:nvPr>
        </p:nvSpPr>
        <p:spPr/>
        <p:txBody>
          <a:bodyPr/>
          <a:lstStyle/>
          <a:p>
            <a:fld id="{51ABD4BD-DEB0-4CCC-965D-E9BE2C85107F}" type="slidenum">
              <a:rPr lang="en-US" smtClean="0"/>
              <a:t>11</a:t>
            </a:fld>
            <a:endParaRPr lang="en-US"/>
          </a:p>
        </p:txBody>
      </p:sp>
    </p:spTree>
    <p:extLst>
      <p:ext uri="{BB962C8B-B14F-4D97-AF65-F5344CB8AC3E}">
        <p14:creationId xmlns:p14="http://schemas.microsoft.com/office/powerpoint/2010/main" val="902726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12</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13</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14</a:t>
            </a:fld>
            <a:endParaRPr lang="en-US"/>
          </a:p>
        </p:txBody>
      </p:sp>
    </p:spTree>
    <p:extLst>
      <p:ext uri="{BB962C8B-B14F-4D97-AF65-F5344CB8AC3E}">
        <p14:creationId xmlns:p14="http://schemas.microsoft.com/office/powerpoint/2010/main" val="36036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15</a:t>
            </a:fld>
            <a:endParaRPr lang="en-US"/>
          </a:p>
        </p:txBody>
      </p:sp>
    </p:spTree>
    <p:extLst>
      <p:ext uri="{BB962C8B-B14F-4D97-AF65-F5344CB8AC3E}">
        <p14:creationId xmlns:p14="http://schemas.microsoft.com/office/powerpoint/2010/main" val="4044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Climate change is influencing, and being influenced by, all sectors of the apparel and textiles industry from fiber production to disposal or recycling of textile waste products. Professionals in the AT industry have the opportunity to develop new ways of responding to market demands with environmentally-responsible processes and products.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Of the many environmental concerns that we face, climate change is among the most urgent because we have set in motion a comprehensive change to the global climate that will impact multiple aspects of the biosphere. We are already observing rising temperatures and sea levels, species adaptation and extinction, and increased frequency and severity of extreme weather events.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Together, these will change agriculture, access to potable water, and where and how we live. The driving force of climate change is the production of greenhouse gasses, including carbon dioxide.</a:t>
            </a:r>
          </a:p>
        </p:txBody>
      </p:sp>
      <p:sp>
        <p:nvSpPr>
          <p:cNvPr id="4" name="Slide Number Placeholder 3"/>
          <p:cNvSpPr>
            <a:spLocks noGrp="1"/>
          </p:cNvSpPr>
          <p:nvPr>
            <p:ph type="sldNum" sz="quarter" idx="10"/>
          </p:nvPr>
        </p:nvSpPr>
        <p:spPr/>
        <p:txBody>
          <a:bodyPr/>
          <a:lstStyle/>
          <a:p>
            <a:fld id="{51ABD4BD-DEB0-4CCC-965D-E9BE2C85107F}" type="slidenum">
              <a:rPr lang="en-US" smtClean="0"/>
              <a:t>3</a:t>
            </a:fld>
            <a:endParaRPr lang="en-US"/>
          </a:p>
        </p:txBody>
      </p:sp>
    </p:spTree>
    <p:extLst>
      <p:ext uri="{BB962C8B-B14F-4D97-AF65-F5344CB8AC3E}">
        <p14:creationId xmlns:p14="http://schemas.microsoft.com/office/powerpoint/2010/main" val="112558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https://youtu.be/S7jpMG5DS4Q</a:t>
            </a:r>
          </a:p>
        </p:txBody>
      </p:sp>
      <p:sp>
        <p:nvSpPr>
          <p:cNvPr id="4" name="Slide Number Placeholder 3"/>
          <p:cNvSpPr>
            <a:spLocks noGrp="1"/>
          </p:cNvSpPr>
          <p:nvPr>
            <p:ph type="sldNum" sz="quarter" idx="10"/>
          </p:nvPr>
        </p:nvSpPr>
        <p:spPr/>
        <p:txBody>
          <a:bodyPr/>
          <a:lstStyle/>
          <a:p>
            <a:fld id="{51ABD4BD-DEB0-4CCC-965D-E9BE2C85107F}" type="slidenum">
              <a:rPr lang="en-US" smtClean="0"/>
              <a:t>4</a:t>
            </a:fld>
            <a:endParaRPr lang="en-US"/>
          </a:p>
        </p:txBody>
      </p:sp>
    </p:spTree>
    <p:extLst>
      <p:ext uri="{BB962C8B-B14F-4D97-AF65-F5344CB8AC3E}">
        <p14:creationId xmlns:p14="http://schemas.microsoft.com/office/powerpoint/2010/main" val="102316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https://youtu.be/JrJJxn-gCdo</a:t>
            </a:r>
          </a:p>
        </p:txBody>
      </p:sp>
      <p:sp>
        <p:nvSpPr>
          <p:cNvPr id="4" name="Slide Number Placeholder 3"/>
          <p:cNvSpPr>
            <a:spLocks noGrp="1"/>
          </p:cNvSpPr>
          <p:nvPr>
            <p:ph type="sldNum" sz="quarter" idx="10"/>
          </p:nvPr>
        </p:nvSpPr>
        <p:spPr/>
        <p:txBody>
          <a:bodyPr/>
          <a:lstStyle/>
          <a:p>
            <a:fld id="{51ABD4BD-DEB0-4CCC-965D-E9BE2C85107F}" type="slidenum">
              <a:rPr lang="en-US" smtClean="0"/>
              <a:t>5</a:t>
            </a:fld>
            <a:endParaRPr lang="en-US"/>
          </a:p>
        </p:txBody>
      </p:sp>
    </p:spTree>
    <p:extLst>
      <p:ext uri="{BB962C8B-B14F-4D97-AF65-F5344CB8AC3E}">
        <p14:creationId xmlns:p14="http://schemas.microsoft.com/office/powerpoint/2010/main" val="53458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Scientists have been measuring and recording global temperatures for well over a century. The graphic from the Intergovernmental Panel on Climate Change (IPCC) shows the observed globally averaged combined land and ocean surface temperature anomaly from 1850 to 2012 from three data sets.</a:t>
            </a:r>
            <a:br>
              <a:rPr lang="en-US" sz="1200" dirty="0">
                <a:solidFill>
                  <a:srgbClr val="323232"/>
                </a:solidFill>
                <a:latin typeface="Verdana" panose="020B0604030504040204" pitchFamily="34" charset="0"/>
                <a:cs typeface="Lato" panose="020F0502020204030203" pitchFamily="34" charset="0"/>
              </a:rPr>
            </a:br>
            <a:br>
              <a:rPr lang="en-US" sz="1200" dirty="0">
                <a:solidFill>
                  <a:srgbClr val="323232"/>
                </a:solidFill>
                <a:latin typeface="Verdana" panose="020B0604030504040204" pitchFamily="34" charset="0"/>
                <a:cs typeface="Lato" panose="020F0502020204030203" pitchFamily="34" charset="0"/>
              </a:rPr>
            </a:br>
            <a:r>
              <a:rPr lang="en-US" sz="1200" dirty="0">
                <a:solidFill>
                  <a:srgbClr val="323232"/>
                </a:solidFill>
                <a:latin typeface="Verdana" panose="020B0604030504040204" pitchFamily="34" charset="0"/>
                <a:cs typeface="Lato" panose="020F0502020204030203" pitchFamily="34" charset="0"/>
              </a:rPr>
              <a:t>An anomaly is the deviation from what is standard or expected.</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The graph uses the average temperature of land and ocean (in Celsius) observed during 1961 to 1990 as the standard - represented by 0.0 on the left side of the graph.</a:t>
            </a:r>
          </a:p>
        </p:txBody>
      </p:sp>
      <p:sp>
        <p:nvSpPr>
          <p:cNvPr id="4" name="Slide Number Placeholder 3"/>
          <p:cNvSpPr>
            <a:spLocks noGrp="1"/>
          </p:cNvSpPr>
          <p:nvPr>
            <p:ph type="sldNum" sz="quarter" idx="10"/>
          </p:nvPr>
        </p:nvSpPr>
        <p:spPr/>
        <p:txBody>
          <a:bodyPr/>
          <a:lstStyle/>
          <a:p>
            <a:fld id="{51ABD4BD-DEB0-4CCC-965D-E9BE2C85107F}" type="slidenum">
              <a:rPr lang="en-US" smtClean="0"/>
              <a:t>6</a:t>
            </a:fld>
            <a:endParaRPr lang="en-US"/>
          </a:p>
        </p:txBody>
      </p:sp>
    </p:spTree>
    <p:extLst>
      <p:ext uri="{BB962C8B-B14F-4D97-AF65-F5344CB8AC3E}">
        <p14:creationId xmlns:p14="http://schemas.microsoft.com/office/powerpoint/2010/main" val="13276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https://youtu.be/j91h4uUSXSI</a:t>
            </a:r>
          </a:p>
        </p:txBody>
      </p:sp>
      <p:sp>
        <p:nvSpPr>
          <p:cNvPr id="4" name="Slide Number Placeholder 3"/>
          <p:cNvSpPr>
            <a:spLocks noGrp="1"/>
          </p:cNvSpPr>
          <p:nvPr>
            <p:ph type="sldNum" sz="quarter" idx="10"/>
          </p:nvPr>
        </p:nvSpPr>
        <p:spPr/>
        <p:txBody>
          <a:bodyPr/>
          <a:lstStyle/>
          <a:p>
            <a:fld id="{51ABD4BD-DEB0-4CCC-965D-E9BE2C85107F}" type="slidenum">
              <a:rPr lang="en-US" smtClean="0"/>
              <a:t>7</a:t>
            </a:fld>
            <a:endParaRPr lang="en-US"/>
          </a:p>
        </p:txBody>
      </p:sp>
    </p:spTree>
    <p:extLst>
      <p:ext uri="{BB962C8B-B14F-4D97-AF65-F5344CB8AC3E}">
        <p14:creationId xmlns:p14="http://schemas.microsoft.com/office/powerpoint/2010/main" val="138925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The increase in atmospheric carbon dioxide (CO</a:t>
            </a:r>
            <a:r>
              <a:rPr lang="en-US" sz="1200" baseline="-20000" dirty="0">
                <a:solidFill>
                  <a:srgbClr val="323232"/>
                </a:solidFill>
                <a:latin typeface="Verdana" panose="020B0604030504040204" pitchFamily="34" charset="0"/>
                <a:cs typeface="Lato" panose="020F0502020204030203" pitchFamily="34" charset="0"/>
              </a:rPr>
              <a:t>2</a:t>
            </a:r>
            <a:r>
              <a:rPr lang="en-US" sz="1200" dirty="0">
                <a:solidFill>
                  <a:srgbClr val="323232"/>
                </a:solidFill>
                <a:latin typeface="Verdana" panose="020B0604030504040204" pitchFamily="34" charset="0"/>
                <a:cs typeface="Lato" panose="020F0502020204030203" pitchFamily="34" charset="0"/>
              </a:rPr>
              <a:t>) is illustrated here.</a:t>
            </a:r>
          </a:p>
        </p:txBody>
      </p:sp>
      <p:sp>
        <p:nvSpPr>
          <p:cNvPr id="4" name="Slide Number Placeholder 3"/>
          <p:cNvSpPr>
            <a:spLocks noGrp="1"/>
          </p:cNvSpPr>
          <p:nvPr>
            <p:ph type="sldNum" sz="quarter" idx="10"/>
          </p:nvPr>
        </p:nvSpPr>
        <p:spPr/>
        <p:txBody>
          <a:bodyPr/>
          <a:lstStyle/>
          <a:p>
            <a:fld id="{51ABD4BD-DEB0-4CCC-965D-E9BE2C85107F}" type="slidenum">
              <a:rPr lang="en-US" smtClean="0"/>
              <a:t>8</a:t>
            </a:fld>
            <a:endParaRPr lang="en-US"/>
          </a:p>
        </p:txBody>
      </p:sp>
    </p:spTree>
    <p:extLst>
      <p:ext uri="{BB962C8B-B14F-4D97-AF65-F5344CB8AC3E}">
        <p14:creationId xmlns:p14="http://schemas.microsoft.com/office/powerpoint/2010/main" val="64573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As seen in the IPCC figure, in conjunction with the increase in atmospheric carbon dioxide, CO</a:t>
            </a:r>
            <a:r>
              <a:rPr lang="en-US" sz="1200" baseline="-20000" dirty="0">
                <a:solidFill>
                  <a:srgbClr val="323232"/>
                </a:solidFill>
                <a:latin typeface="Verdana" panose="020B0604030504040204" pitchFamily="34" charset="0"/>
                <a:cs typeface="Lato" panose="020F0502020204030203" pitchFamily="34" charset="0"/>
              </a:rPr>
              <a:t>2</a:t>
            </a:r>
            <a:r>
              <a:rPr lang="en-US" sz="1200" dirty="0">
                <a:solidFill>
                  <a:srgbClr val="323232"/>
                </a:solidFill>
                <a:latin typeface="Verdana" panose="020B0604030504040204" pitchFamily="34" charset="0"/>
                <a:cs typeface="Lato" panose="020F0502020204030203" pitchFamily="34" charset="0"/>
              </a:rPr>
              <a:t> absorption levels in the oceans have increased. Approximately one fourth of our total carbon dioxide emissions are absorbed by the oceans. Increased levels of CO</a:t>
            </a:r>
            <a:r>
              <a:rPr lang="en-US" sz="1200" baseline="-20000" dirty="0">
                <a:solidFill>
                  <a:srgbClr val="323232"/>
                </a:solidFill>
                <a:latin typeface="Verdana" panose="020B0604030504040204" pitchFamily="34" charset="0"/>
                <a:cs typeface="Lato" panose="020F0502020204030203" pitchFamily="34" charset="0"/>
              </a:rPr>
              <a:t>2</a:t>
            </a:r>
            <a:r>
              <a:rPr lang="en-US" sz="1200" dirty="0">
                <a:solidFill>
                  <a:srgbClr val="323232"/>
                </a:solidFill>
                <a:latin typeface="Verdana" panose="020B0604030504040204" pitchFamily="34" charset="0"/>
                <a:cs typeface="Lato" panose="020F0502020204030203" pitchFamily="34" charset="0"/>
              </a:rPr>
              <a:t> in seawater lowers pH values of the water resulting in what is known as ocean acidification. This acidification is problematic because acidic ocean water results in fewer carbonate ions available for use by marine organisms (e.g. oysters, clams, corals, plankton) that build skeletons and shells out of calcium carbonate. The changing chemistry of the oceans puts marine ecosystems at risk. (National Oceanic and Atmospheric Administration)</a:t>
            </a:r>
          </a:p>
        </p:txBody>
      </p:sp>
      <p:sp>
        <p:nvSpPr>
          <p:cNvPr id="4" name="Slide Number Placeholder 3"/>
          <p:cNvSpPr>
            <a:spLocks noGrp="1"/>
          </p:cNvSpPr>
          <p:nvPr>
            <p:ph type="sldNum" sz="quarter" idx="10"/>
          </p:nvPr>
        </p:nvSpPr>
        <p:spPr/>
        <p:txBody>
          <a:bodyPr/>
          <a:lstStyle/>
          <a:p>
            <a:fld id="{51ABD4BD-DEB0-4CCC-965D-E9BE2C85107F}" type="slidenum">
              <a:rPr lang="en-US" smtClean="0"/>
              <a:t>9</a:t>
            </a:fld>
            <a:endParaRPr lang="en-US"/>
          </a:p>
        </p:txBody>
      </p:sp>
    </p:spTree>
    <p:extLst>
      <p:ext uri="{BB962C8B-B14F-4D97-AF65-F5344CB8AC3E}">
        <p14:creationId xmlns:p14="http://schemas.microsoft.com/office/powerpoint/2010/main" val="395613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https://vimeo.com/53979295</a:t>
            </a:r>
          </a:p>
        </p:txBody>
      </p:sp>
      <p:sp>
        <p:nvSpPr>
          <p:cNvPr id="4" name="Slide Number Placeholder 3"/>
          <p:cNvSpPr>
            <a:spLocks noGrp="1"/>
          </p:cNvSpPr>
          <p:nvPr>
            <p:ph type="sldNum" sz="quarter" idx="10"/>
          </p:nvPr>
        </p:nvSpPr>
        <p:spPr/>
        <p:txBody>
          <a:bodyPr/>
          <a:lstStyle/>
          <a:p>
            <a:fld id="{51ABD4BD-DEB0-4CCC-965D-E9BE2C85107F}" type="slidenum">
              <a:rPr lang="en-US" smtClean="0"/>
              <a:t>10</a:t>
            </a:fld>
            <a:endParaRPr lang="en-US"/>
          </a:p>
        </p:txBody>
      </p:sp>
    </p:spTree>
    <p:extLst>
      <p:ext uri="{BB962C8B-B14F-4D97-AF65-F5344CB8AC3E}">
        <p14:creationId xmlns:p14="http://schemas.microsoft.com/office/powerpoint/2010/main" val="188857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801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408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3140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5070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407069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6370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E579-8AF3-42C8-BFB1-CD7856219205}"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5973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E579-8AF3-42C8-BFB1-CD7856219205}"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263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E579-8AF3-42C8-BFB1-CD7856219205}"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14615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99454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535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9E579-8AF3-42C8-BFB1-CD7856219205}" type="datetimeFigureOut">
              <a:rPr lang="en-US" smtClean="0"/>
              <a:t>7/6/2016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D618E3-7E79-4707-84E7-38620D5B571D}" type="slidenum">
              <a:rPr lang="en-US" smtClean="0"/>
              <a:t>‹#›</a:t>
            </a:fld>
            <a:endParaRPr lang="en-US"/>
          </a:p>
        </p:txBody>
      </p:sp>
    </p:spTree>
    <p:extLst>
      <p:ext uri="{BB962C8B-B14F-4D97-AF65-F5344CB8AC3E}">
        <p14:creationId xmlns:p14="http://schemas.microsoft.com/office/powerpoint/2010/main" val="92624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vimeo.com/5397929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youtu.be/qEPVyrSWfQE?list=PL38EB9C0BC54A9EE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ites.gsu.edu/geog1112/lab8-1/"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hyperlink" Target="http://www.youtube.com/watch?v=MeBnenUq0Dk" TargetMode="External"/><Relationship Id="rId3" Type="http://schemas.openxmlformats.org/officeDocument/2006/relationships/image" Target="../media/image15.png"/><Relationship Id="rId7" Type="http://schemas.openxmlformats.org/officeDocument/2006/relationships/hyperlink" Target="http://www.youtube.com/watch?v=-W5wgReG5Vc"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youtube.com/user/climateliteracy" TargetMode="External"/><Relationship Id="rId5" Type="http://schemas.openxmlformats.org/officeDocument/2006/relationships/hyperlink" Target="http://climate.nasa.gov/" TargetMode="External"/><Relationship Id="rId4" Type="http://schemas.openxmlformats.org/officeDocument/2006/relationships/image" Target="../media/image16.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hyperlink" Target="http://www.nytimes.com/2016/01/21/science/earth/2015-hottest-year-global-warming.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nytimes.com/interactive/2015/11/28/science/what-is-climate-change.html" TargetMode="External"/><Relationship Id="rId5" Type="http://schemas.openxmlformats.org/officeDocument/2006/relationships/hyperlink" Target="http://ed.ted.com/lessons/why-i-must-speak-out-about-climate-change-james-hansen"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youtu.be/S7jpMG5DS4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youtu.be/JrJJxn-gCd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climatechange2013.org/images/report/WG1AR5_SPM_FINAL.pdf"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youtu.be/j91h4uUSXS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climatechange2013.org/images/report/WG1AR5_SPM_FINAL.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climatechange2013.org/images/report/WG1AR5_SPM_FINAL.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895350"/>
            <a:ext cx="7772400" cy="2590800"/>
            <a:chOff x="685800" y="1148833"/>
            <a:chExt cx="7772400" cy="2590800"/>
          </a:xfrm>
        </p:grpSpPr>
        <p:sp>
          <p:nvSpPr>
            <p:cNvPr id="5" name="Title 3"/>
            <p:cNvSpPr txBox="1">
              <a:spLocks/>
            </p:cNvSpPr>
            <p:nvPr/>
          </p:nvSpPr>
          <p:spPr>
            <a:xfrm>
              <a:off x="685800" y="1758433"/>
              <a:ext cx="7772400" cy="14558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REMOVE THIS SLIDE</a:t>
              </a:r>
              <a:br>
                <a:rPr lang="en-US" dirty="0">
                  <a:solidFill>
                    <a:srgbClr val="FF0000"/>
                  </a:solidFill>
                </a:rPr>
              </a:br>
              <a:r>
                <a:rPr lang="en-US" dirty="0">
                  <a:solidFill>
                    <a:srgbClr val="FF0000"/>
                  </a:solidFill>
                </a:rPr>
                <a:t>BEFORE PRESENTING</a:t>
              </a:r>
            </a:p>
          </p:txBody>
        </p:sp>
        <p:sp>
          <p:nvSpPr>
            <p:cNvPr id="6" name="Subtitle 4"/>
            <p:cNvSpPr txBox="1">
              <a:spLocks/>
            </p:cNvSpPr>
            <p:nvPr/>
          </p:nvSpPr>
          <p:spPr>
            <a:xfrm>
              <a:off x="1371600" y="3434833"/>
              <a:ext cx="6400800" cy="30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Customize this presentation to fit your needs. Please add or remove content.</a:t>
              </a:r>
            </a:p>
          </p:txBody>
        </p:sp>
        <p:sp>
          <p:nvSpPr>
            <p:cNvPr id="7" name="TextBox 6"/>
            <p:cNvSpPr txBox="1"/>
            <p:nvPr/>
          </p:nvSpPr>
          <p:spPr>
            <a:xfrm>
              <a:off x="2628900" y="1148833"/>
              <a:ext cx="3886200" cy="461665"/>
            </a:xfrm>
            <a:prstGeom prst="rect">
              <a:avLst/>
            </a:prstGeom>
            <a:noFill/>
          </p:spPr>
          <p:txBody>
            <a:bodyPr wrap="square" rtlCol="0">
              <a:spAutoFit/>
            </a:bodyPr>
            <a:lstStyle/>
            <a:p>
              <a:pPr algn="ctr"/>
              <a:r>
                <a:rPr lang="en-US" sz="2400" dirty="0">
                  <a:solidFill>
                    <a:srgbClr val="000000"/>
                  </a:solidFill>
                </a:rPr>
                <a:t>Educator Instructions</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056" y="4400550"/>
            <a:ext cx="2147887" cy="303374"/>
          </a:xfrm>
          <a:prstGeom prst="rect">
            <a:avLst/>
          </a:prstGeom>
          <a:blipFill dpi="0" rotWithShape="1">
            <a:blip r:embed="rId3">
              <a:alphaModFix amt="0"/>
              <a:duotone>
                <a:schemeClr val="bg2">
                  <a:shade val="45000"/>
                  <a:satMod val="135000"/>
                </a:schemeClr>
                <a:prstClr val="white"/>
              </a:duotone>
            </a:blip>
            <a:srcRect/>
            <a:stretch>
              <a:fillRect/>
            </a:stretch>
          </a:blipFill>
          <a:ln>
            <a:noFill/>
          </a:ln>
        </p:spPr>
      </p:pic>
    </p:spTree>
    <p:extLst>
      <p:ext uri="{BB962C8B-B14F-4D97-AF65-F5344CB8AC3E}">
        <p14:creationId xmlns:p14="http://schemas.microsoft.com/office/powerpoint/2010/main" val="36923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01" y="1728787"/>
            <a:ext cx="4343397" cy="2443161"/>
          </a:xfrm>
          <a:prstGeom prst="rect">
            <a:avLst/>
          </a:prstGeom>
        </p:spPr>
      </p:pic>
      <p:sp>
        <p:nvSpPr>
          <p:cNvPr id="6" name="TextBox 5"/>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CLIMATE CHANGE. DO THE MATH!</a:t>
            </a:r>
            <a:endParaRPr lang="en-US" sz="3000" baseline="-20000" dirty="0">
              <a:solidFill>
                <a:srgbClr val="034F83"/>
              </a:solidFill>
              <a:latin typeface="Impact" panose="020B0806030902050204" pitchFamily="34" charset="0"/>
            </a:endParaRPr>
          </a:p>
        </p:txBody>
      </p:sp>
      <p:sp>
        <p:nvSpPr>
          <p:cNvPr id="7" name="Title 1"/>
          <p:cNvSpPr txBox="1">
            <a:spLocks/>
          </p:cNvSpPr>
          <p:nvPr/>
        </p:nvSpPr>
        <p:spPr>
          <a:xfrm>
            <a:off x="1729740" y="935832"/>
            <a:ext cx="5684520" cy="67904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The video provides a summary of the key issues related to climate change and describes how we can change our future by investing in, and implementing,</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solutions now.</a:t>
            </a:r>
          </a:p>
        </p:txBody>
      </p:sp>
    </p:spTree>
    <p:extLst>
      <p:ext uri="{BB962C8B-B14F-4D97-AF65-F5344CB8AC3E}">
        <p14:creationId xmlns:p14="http://schemas.microsoft.com/office/powerpoint/2010/main" val="13843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01" y="1728787"/>
            <a:ext cx="4343397" cy="2443160"/>
          </a:xfrm>
          <a:prstGeom prst="rect">
            <a:avLst/>
          </a:prstGeom>
        </p:spPr>
      </p:pic>
      <p:sp>
        <p:nvSpPr>
          <p:cNvPr id="6" name="TextBox 5"/>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WHAT IS CLIMATE? CLIMATE CHANGE, LINES OF EVIDENCE</a:t>
            </a:r>
            <a:endParaRPr lang="en-US" sz="3000" baseline="-20000" dirty="0">
              <a:solidFill>
                <a:srgbClr val="034F83"/>
              </a:solidFill>
              <a:latin typeface="Impact" panose="020B0806030902050204" pitchFamily="34" charset="0"/>
            </a:endParaRPr>
          </a:p>
        </p:txBody>
      </p:sp>
    </p:spTree>
    <p:extLst>
      <p:ext uri="{BB962C8B-B14F-4D97-AF65-F5344CB8AC3E}">
        <p14:creationId xmlns:p14="http://schemas.microsoft.com/office/powerpoint/2010/main" val="231887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47957"/>
          <a:stretch/>
        </p:blipFill>
        <p:spPr>
          <a:xfrm>
            <a:off x="-137161" y="-95250"/>
            <a:ext cx="4709161" cy="5449686"/>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81000" y="1847850"/>
            <a:ext cx="8382000" cy="1447800"/>
            <a:chOff x="381000" y="1123950"/>
            <a:chExt cx="8382000" cy="1447800"/>
          </a:xfrm>
        </p:grpSpPr>
        <p:sp>
          <p:nvSpPr>
            <p:cNvPr id="3" name="TextBox 2"/>
            <p:cNvSpPr txBox="1"/>
            <p:nvPr/>
          </p:nvSpPr>
          <p:spPr>
            <a:xfrm>
              <a:off x="381000" y="1123950"/>
              <a:ext cx="3840480" cy="495007"/>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IN-CLASS ACTIVITY</a:t>
              </a:r>
            </a:p>
          </p:txBody>
        </p:sp>
        <p:sp>
          <p:nvSpPr>
            <p:cNvPr id="6" name="Title 1"/>
            <p:cNvSpPr txBox="1">
              <a:spLocks/>
            </p:cNvSpPr>
            <p:nvPr/>
          </p:nvSpPr>
          <p:spPr>
            <a:xfrm>
              <a:off x="4922520" y="1137999"/>
              <a:ext cx="3840480" cy="1433751"/>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The Department of Geosciences at Georgia State University has published a set of labs that may be helpful. Of particular interest is </a:t>
              </a:r>
              <a:r>
                <a:rPr lang="en-US" sz="1000" i="1" dirty="0">
                  <a:solidFill>
                    <a:srgbClr val="323232"/>
                  </a:solidFill>
                  <a:latin typeface="Verdana" panose="020B0604030504040204" pitchFamily="34" charset="0"/>
                  <a:cs typeface="Lato" panose="020F0502020204030203" pitchFamily="34" charset="0"/>
                </a:rPr>
                <a:t>Lab 8 Recent Climate Variability &amp; Change (Part 1) </a:t>
              </a:r>
              <a:r>
                <a:rPr lang="en-US" sz="1000" dirty="0">
                  <a:solidFill>
                    <a:srgbClr val="323232"/>
                  </a:solidFill>
                  <a:latin typeface="Verdana" panose="020B0604030504040204" pitchFamily="34" charset="0"/>
                  <a:cs typeface="Lato" panose="020F0502020204030203" pitchFamily="34" charset="0"/>
                  <a:hlinkClick r:id="rId5"/>
                </a:rPr>
                <a:t>http://sites.gsu.edu/geog1112/lab8-1/</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80226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47957"/>
          <a:stretch/>
        </p:blipFill>
        <p:spPr>
          <a:xfrm>
            <a:off x="-137161" y="-95250"/>
            <a:ext cx="4709161" cy="5449686"/>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1032857"/>
            <a:ext cx="8382000" cy="3077787"/>
            <a:chOff x="381000" y="1290032"/>
            <a:chExt cx="8382000" cy="3077787"/>
          </a:xfrm>
        </p:grpSpPr>
        <p:sp>
          <p:nvSpPr>
            <p:cNvPr id="3" name="TextBox 2"/>
            <p:cNvSpPr txBox="1"/>
            <p:nvPr/>
          </p:nvSpPr>
          <p:spPr>
            <a:xfrm>
              <a:off x="381000" y="1847850"/>
              <a:ext cx="3840480" cy="943848"/>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p>
          </p:txBody>
        </p:sp>
        <p:sp>
          <p:nvSpPr>
            <p:cNvPr id="6" name="Title 1"/>
            <p:cNvSpPr txBox="1">
              <a:spLocks/>
            </p:cNvSpPr>
            <p:nvPr/>
          </p:nvSpPr>
          <p:spPr>
            <a:xfrm>
              <a:off x="4922520" y="1290032"/>
              <a:ext cx="3840480" cy="3077787"/>
            </a:xfrm>
            <a:prstGeom prst="rect">
              <a:avLst/>
            </a:prstGeom>
          </p:spPr>
          <p:txBody>
            <a:bodyPr t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IPCC, 2013: Summary for Policymakers. In: </a:t>
              </a:r>
              <a:r>
                <a:rPr lang="en-US" sz="900" i="1" dirty="0">
                  <a:solidFill>
                    <a:srgbClr val="323232"/>
                  </a:solidFill>
                  <a:latin typeface="Verdana" panose="020B0604030504040204" pitchFamily="34" charset="0"/>
                  <a:cs typeface="Lato" panose="020F0502020204030203" pitchFamily="34" charset="0"/>
                </a:rPr>
                <a:t>Climate Change 2013: The Physical Science Basis. Contribution of Working Group I to the Fifth Assessment Report of the Intergovernmental Panel on Climate Change </a:t>
              </a:r>
              <a:r>
                <a:rPr lang="en-US" sz="900" dirty="0">
                  <a:solidFill>
                    <a:srgbClr val="323232"/>
                  </a:solidFill>
                  <a:latin typeface="Verdana" panose="020B0604030504040204" pitchFamily="34" charset="0"/>
                  <a:cs typeface="Lato" panose="020F0502020204030203" pitchFamily="34" charset="0"/>
                </a:rPr>
                <a:t>[Stocker, T.F., D. Qin, G.-K. </a:t>
              </a:r>
              <a:r>
                <a:rPr lang="en-US" sz="900" dirty="0" err="1">
                  <a:solidFill>
                    <a:srgbClr val="323232"/>
                  </a:solidFill>
                  <a:latin typeface="Verdana" panose="020B0604030504040204" pitchFamily="34" charset="0"/>
                  <a:cs typeface="Lato" panose="020F0502020204030203" pitchFamily="34" charset="0"/>
                </a:rPr>
                <a:t>Plattner</a:t>
              </a:r>
              <a:r>
                <a:rPr lang="en-US" sz="900" dirty="0">
                  <a:solidFill>
                    <a:srgbClr val="323232"/>
                  </a:solidFill>
                  <a:latin typeface="Verdana" panose="020B0604030504040204" pitchFamily="34" charset="0"/>
                  <a:cs typeface="Lato" panose="020F0502020204030203" pitchFamily="34" charset="0"/>
                </a:rPr>
                <a:t>, M. </a:t>
              </a:r>
              <a:r>
                <a:rPr lang="en-US" sz="900" dirty="0" err="1">
                  <a:solidFill>
                    <a:srgbClr val="323232"/>
                  </a:solidFill>
                  <a:latin typeface="Verdana" panose="020B0604030504040204" pitchFamily="34" charset="0"/>
                  <a:cs typeface="Lato" panose="020F0502020204030203" pitchFamily="34" charset="0"/>
                </a:rPr>
                <a:t>Tignor</a:t>
              </a:r>
              <a:r>
                <a:rPr lang="en-US" sz="900" dirty="0">
                  <a:solidFill>
                    <a:srgbClr val="323232"/>
                  </a:solidFill>
                  <a:latin typeface="Verdana" panose="020B0604030504040204" pitchFamily="34" charset="0"/>
                  <a:cs typeface="Lato" panose="020F0502020204030203" pitchFamily="34" charset="0"/>
                </a:rPr>
                <a:t>, S.K. Allen, </a:t>
              </a:r>
              <a:r>
                <a:rPr lang="en-US" sz="900" dirty="0" err="1">
                  <a:solidFill>
                    <a:srgbClr val="323232"/>
                  </a:solidFill>
                  <a:latin typeface="Verdana" panose="020B0604030504040204" pitchFamily="34" charset="0"/>
                  <a:cs typeface="Lato" panose="020F0502020204030203" pitchFamily="34" charset="0"/>
                </a:rPr>
                <a:t>J.Boschung</a:t>
              </a:r>
              <a:r>
                <a:rPr lang="en-US" sz="900" dirty="0">
                  <a:solidFill>
                    <a:srgbClr val="323232"/>
                  </a:solidFill>
                  <a:latin typeface="Verdana" panose="020B0604030504040204" pitchFamily="34" charset="0"/>
                  <a:cs typeface="Lato" panose="020F0502020204030203" pitchFamily="34" charset="0"/>
                </a:rPr>
                <a:t>, A. </a:t>
              </a:r>
              <a:r>
                <a:rPr lang="en-US" sz="900" dirty="0" err="1">
                  <a:solidFill>
                    <a:srgbClr val="323232"/>
                  </a:solidFill>
                  <a:latin typeface="Verdana" panose="020B0604030504040204" pitchFamily="34" charset="0"/>
                  <a:cs typeface="Lato" panose="020F0502020204030203" pitchFamily="34" charset="0"/>
                </a:rPr>
                <a:t>Nauels</a:t>
              </a:r>
              <a:r>
                <a:rPr lang="en-US" sz="900" dirty="0">
                  <a:solidFill>
                    <a:srgbClr val="323232"/>
                  </a:solidFill>
                  <a:latin typeface="Verdana" panose="020B0604030504040204" pitchFamily="34" charset="0"/>
                  <a:cs typeface="Lato" panose="020F0502020204030203" pitchFamily="34" charset="0"/>
                </a:rPr>
                <a:t>, Y. Xia, V. </a:t>
              </a:r>
              <a:r>
                <a:rPr lang="en-US" sz="900" dirty="0" err="1">
                  <a:solidFill>
                    <a:srgbClr val="323232"/>
                  </a:solidFill>
                  <a:latin typeface="Verdana" panose="020B0604030504040204" pitchFamily="34" charset="0"/>
                  <a:cs typeface="Lato" panose="020F0502020204030203" pitchFamily="34" charset="0"/>
                </a:rPr>
                <a:t>Bex</a:t>
              </a:r>
              <a:r>
                <a:rPr lang="en-US" sz="900" dirty="0">
                  <a:solidFill>
                    <a:srgbClr val="323232"/>
                  </a:solidFill>
                  <a:latin typeface="Verdana" panose="020B0604030504040204" pitchFamily="34" charset="0"/>
                  <a:cs typeface="Lato" panose="020F0502020204030203" pitchFamily="34" charset="0"/>
                </a:rPr>
                <a:t> and P.M. </a:t>
              </a:r>
              <a:r>
                <a:rPr lang="en-US" sz="900" dirty="0" err="1">
                  <a:solidFill>
                    <a:srgbClr val="323232"/>
                  </a:solidFill>
                  <a:latin typeface="Verdana" panose="020B0604030504040204" pitchFamily="34" charset="0"/>
                  <a:cs typeface="Lato" panose="020F0502020204030203" pitchFamily="34" charset="0"/>
                </a:rPr>
                <a:t>Midgley</a:t>
              </a:r>
              <a:r>
                <a:rPr lang="en-US" sz="900" dirty="0">
                  <a:solidFill>
                    <a:srgbClr val="323232"/>
                  </a:solidFill>
                  <a:latin typeface="Verdana" panose="020B0604030504040204" pitchFamily="34" charset="0"/>
                  <a:cs typeface="Lato" panose="020F0502020204030203" pitchFamily="34" charset="0"/>
                </a:rPr>
                <a:t> (eds.)]. Cambridge University Press, Cambridge, United Kingdom and New York, NY, USA</a:t>
              </a: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NASA website on climate science </a:t>
              </a:r>
              <a:r>
                <a:rPr lang="en-US" sz="900" dirty="0">
                  <a:solidFill>
                    <a:srgbClr val="323232"/>
                  </a:solidFill>
                  <a:latin typeface="Verdana" panose="020B0604030504040204" pitchFamily="34" charset="0"/>
                  <a:cs typeface="Lato" panose="020F0502020204030203" pitchFamily="34" charset="0"/>
                  <a:hlinkClick r:id="rId5"/>
                </a:rPr>
                <a:t>http://climate.nasa.gov/</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A University of British Columbia online course </a:t>
              </a:r>
              <a:r>
                <a:rPr lang="en-US" sz="900" dirty="0">
                  <a:solidFill>
                    <a:srgbClr val="323232"/>
                  </a:solidFill>
                  <a:latin typeface="Verdana" panose="020B0604030504040204" pitchFamily="34" charset="0"/>
                  <a:cs typeface="Lato" panose="020F0502020204030203" pitchFamily="34" charset="0"/>
                  <a:hlinkClick r:id="rId6"/>
                </a:rPr>
                <a:t>http://www.youtube.com/user/climateliteracy</a:t>
              </a:r>
              <a:endParaRPr lang="en-US" sz="900" dirty="0">
                <a:solidFill>
                  <a:srgbClr val="323232"/>
                </a:solidFill>
                <a:latin typeface="Verdana" panose="020B0604030504040204" pitchFamily="34" charset="0"/>
                <a:cs typeface="Lato" panose="020F0502020204030203" pitchFamily="34" charset="0"/>
              </a:endParaRPr>
            </a:p>
            <a:p>
              <a:pPr marL="274320" algn="l">
                <a:lnSpc>
                  <a:spcPts val="1200"/>
                </a:lnSpc>
                <a:spcBef>
                  <a:spcPts val="1200"/>
                </a:spcBef>
                <a:buClr>
                  <a:srgbClr val="A2C4DB"/>
                </a:buClr>
              </a:pPr>
              <a:r>
                <a:rPr lang="en-US" sz="700" dirty="0">
                  <a:solidFill>
                    <a:srgbClr val="323232"/>
                  </a:solidFill>
                  <a:latin typeface="Verdana" panose="020B0604030504040204" pitchFamily="34" charset="0"/>
                  <a:cs typeface="Lato" panose="020F0502020204030203" pitchFamily="34" charset="0"/>
                </a:rPr>
                <a:t>Of particular interest related to this section is </a:t>
              </a:r>
              <a:r>
                <a:rPr lang="en-US" sz="700" i="1" dirty="0">
                  <a:solidFill>
                    <a:srgbClr val="323232"/>
                  </a:solidFill>
                  <a:latin typeface="Verdana" panose="020B0604030504040204" pitchFamily="34" charset="0"/>
                  <a:cs typeface="Lato" panose="020F0502020204030203" pitchFamily="34" charset="0"/>
                </a:rPr>
                <a:t>Module 2.5 Climate Change in the Recent Past  </a:t>
              </a:r>
              <a:r>
                <a:rPr lang="en-US" sz="700" dirty="0">
                  <a:solidFill>
                    <a:srgbClr val="323232"/>
                  </a:solidFill>
                  <a:latin typeface="Verdana" panose="020B0604030504040204" pitchFamily="34" charset="0"/>
                  <a:cs typeface="Lato" panose="020F0502020204030203" pitchFamily="34" charset="0"/>
                  <a:hlinkClick r:id="rId7"/>
                </a:rPr>
                <a:t>http://www.youtube.com/watch?v=-W5wgReG5Vc</a:t>
              </a:r>
              <a:endParaRPr lang="en-US" sz="7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Pacific Institute for Climate </a:t>
              </a:r>
              <a:r>
                <a:rPr lang="en-US" sz="900" i="1" dirty="0">
                  <a:solidFill>
                    <a:srgbClr val="323232"/>
                  </a:solidFill>
                  <a:latin typeface="Verdana" panose="020B0604030504040204" pitchFamily="34" charset="0"/>
                  <a:cs typeface="Lato" panose="020F0502020204030203" pitchFamily="34" charset="0"/>
                </a:rPr>
                <a:t>Solutions Examples of Global Warming </a:t>
              </a:r>
              <a:r>
                <a:rPr lang="en-US" sz="900" dirty="0">
                  <a:solidFill>
                    <a:srgbClr val="323232"/>
                  </a:solidFill>
                  <a:latin typeface="Verdana" panose="020B0604030504040204" pitchFamily="34" charset="0"/>
                  <a:cs typeface="Lato" panose="020F0502020204030203" pitchFamily="34" charset="0"/>
                </a:rPr>
                <a:t>(7:08 minutes)  </a:t>
              </a:r>
              <a:r>
                <a:rPr lang="en-US" sz="900" dirty="0">
                  <a:solidFill>
                    <a:srgbClr val="323232"/>
                  </a:solidFill>
                  <a:latin typeface="Verdana" panose="020B0604030504040204" pitchFamily="34" charset="0"/>
                  <a:cs typeface="Lato" panose="020F0502020204030203" pitchFamily="34" charset="0"/>
                  <a:hlinkClick r:id="rId8"/>
                </a:rPr>
                <a:t>http://www.youtube.com/watch?v=MeBnenUq0Dk</a:t>
              </a:r>
              <a:endParaRPr lang="en-US" sz="900" dirty="0">
                <a:solidFill>
                  <a:srgbClr val="323232"/>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41730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47957"/>
          <a:stretch/>
        </p:blipFill>
        <p:spPr>
          <a:xfrm>
            <a:off x="-137161" y="-95250"/>
            <a:ext cx="4709161" cy="5449686"/>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381000" y="1590675"/>
            <a:ext cx="8382000" cy="2352675"/>
            <a:chOff x="381000" y="1847850"/>
            <a:chExt cx="8382000" cy="2352675"/>
          </a:xfrm>
        </p:grpSpPr>
        <p:sp>
          <p:nvSpPr>
            <p:cNvPr id="3" name="TextBox 2"/>
            <p:cNvSpPr txBox="1"/>
            <p:nvPr/>
          </p:nvSpPr>
          <p:spPr>
            <a:xfrm>
              <a:off x="381000" y="1847850"/>
              <a:ext cx="3840480" cy="1392689"/>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(continued)</a:t>
              </a:r>
            </a:p>
          </p:txBody>
        </p:sp>
        <p:sp>
          <p:nvSpPr>
            <p:cNvPr id="6" name="Title 1"/>
            <p:cNvSpPr txBox="1">
              <a:spLocks/>
            </p:cNvSpPr>
            <p:nvPr/>
          </p:nvSpPr>
          <p:spPr>
            <a:xfrm>
              <a:off x="4922520" y="1884738"/>
              <a:ext cx="3840480" cy="2315787"/>
            </a:xfrm>
            <a:prstGeom prst="rect">
              <a:avLst/>
            </a:prstGeom>
          </p:spPr>
          <p:txBody>
            <a:bodyPr t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TED Talk </a:t>
              </a:r>
              <a:r>
                <a:rPr lang="en-US" sz="900" i="1" dirty="0">
                  <a:solidFill>
                    <a:srgbClr val="323232"/>
                  </a:solidFill>
                  <a:latin typeface="Verdana" panose="020B0604030504040204" pitchFamily="34" charset="0"/>
                  <a:cs typeface="Lato" panose="020F0502020204030203" pitchFamily="34" charset="0"/>
                </a:rPr>
                <a:t>Why I Must Speak Out About Climate Change </a:t>
              </a:r>
              <a:r>
                <a:rPr lang="en-US" sz="900" dirty="0">
                  <a:solidFill>
                    <a:srgbClr val="323232"/>
                  </a:solidFill>
                  <a:latin typeface="Verdana" panose="020B0604030504040204" pitchFamily="34" charset="0"/>
                  <a:cs typeface="Lato" panose="020F0502020204030203" pitchFamily="34" charset="0"/>
                </a:rPr>
                <a:t>– James Hansen (17:51 minutes) </a:t>
              </a:r>
              <a:r>
                <a:rPr lang="en-US" sz="900" dirty="0">
                  <a:solidFill>
                    <a:srgbClr val="323232"/>
                  </a:solidFill>
                  <a:latin typeface="Verdana" panose="020B0604030504040204" pitchFamily="34" charset="0"/>
                  <a:cs typeface="Lato" panose="020F0502020204030203" pitchFamily="34" charset="0"/>
                  <a:hlinkClick r:id="rId5"/>
                </a:rPr>
                <a:t>http://ed.ted.com/lessons/why-i-must-speak-out-about-climate-change-james-hansen</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i="1" dirty="0">
                  <a:solidFill>
                    <a:srgbClr val="323232"/>
                  </a:solidFill>
                  <a:latin typeface="Verdana" panose="020B0604030504040204" pitchFamily="34" charset="0"/>
                  <a:cs typeface="Lato" panose="020F0502020204030203" pitchFamily="34" charset="0"/>
                </a:rPr>
                <a:t>The New York Times </a:t>
              </a:r>
              <a:r>
                <a:rPr lang="en-US" sz="900" dirty="0">
                  <a:solidFill>
                    <a:srgbClr val="323232"/>
                  </a:solidFill>
                  <a:latin typeface="Verdana" panose="020B0604030504040204" pitchFamily="34" charset="0"/>
                  <a:cs typeface="Lato" panose="020F0502020204030203" pitchFamily="34" charset="0"/>
                </a:rPr>
                <a:t>article "Short Answers to Hard Questions About Climate Change" by Justin Gillis, November 28, 2015 </a:t>
              </a:r>
              <a:r>
                <a:rPr lang="en-US" sz="900" dirty="0">
                  <a:solidFill>
                    <a:srgbClr val="323232"/>
                  </a:solidFill>
                  <a:latin typeface="Verdana" panose="020B0604030504040204" pitchFamily="34" charset="0"/>
                  <a:cs typeface="Lato" panose="020F0502020204030203" pitchFamily="34" charset="0"/>
                  <a:hlinkClick r:id="rId6"/>
                </a:rPr>
                <a:t>http://www.nytimes.com/interactive/2015/11/28/science/what-is-climate-change.html</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i="1" dirty="0">
                  <a:solidFill>
                    <a:srgbClr val="323232"/>
                  </a:solidFill>
                  <a:latin typeface="Verdana" panose="020B0604030504040204" pitchFamily="34" charset="0"/>
                  <a:cs typeface="Lato" panose="020F0502020204030203" pitchFamily="34" charset="0"/>
                </a:rPr>
                <a:t>The New York Times </a:t>
              </a:r>
              <a:r>
                <a:rPr lang="en-US" sz="900" dirty="0">
                  <a:solidFill>
                    <a:srgbClr val="323232"/>
                  </a:solidFill>
                  <a:latin typeface="Verdana" panose="020B0604030504040204" pitchFamily="34" charset="0"/>
                  <a:cs typeface="Lato" panose="020F0502020204030203" pitchFamily="34" charset="0"/>
                </a:rPr>
                <a:t>article "2015 Was Hottest Year in Historical Record, Scientists Say" Justin Gillis, January 20, 2016 </a:t>
              </a:r>
              <a:r>
                <a:rPr lang="en-US" sz="900" dirty="0">
                  <a:solidFill>
                    <a:srgbClr val="323232"/>
                  </a:solidFill>
                  <a:latin typeface="Verdana" panose="020B0604030504040204" pitchFamily="34" charset="0"/>
                  <a:cs typeface="Lato" panose="020F0502020204030203" pitchFamily="34" charset="0"/>
                  <a:hlinkClick r:id="rId7"/>
                </a:rPr>
                <a:t>http://www.nytimes.com/2016/01/21/science/earth/2015-hottest-year-global-warming.html </a:t>
              </a:r>
              <a:endParaRPr lang="en-US" sz="9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88206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plash-00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
        <p:nvSpPr>
          <p:cNvPr id="6" name="Rectangle 5"/>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2219673"/>
            <a:ext cx="4114800" cy="580677"/>
          </a:xfrm>
          <a:prstGeom prst="rect">
            <a:avLst/>
          </a:prstGeom>
        </p:spPr>
      </p:pic>
    </p:spTree>
    <p:extLst>
      <p:ext uri="{BB962C8B-B14F-4D97-AF65-F5344CB8AC3E}">
        <p14:creationId xmlns:p14="http://schemas.microsoft.com/office/powerpoint/2010/main" val="3566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lash-00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
        <p:nvSpPr>
          <p:cNvPr id="9" name="Rectangle 8"/>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478631"/>
            <a:ext cx="4724400" cy="1374735"/>
          </a:xfrm>
          <a:prstGeom prst="rect">
            <a:avLst/>
          </a:prstGeom>
          <a:noFill/>
        </p:spPr>
        <p:txBody>
          <a:bodyPr wrap="square" rtlCol="0">
            <a:spAutoFit/>
          </a:bodyPr>
          <a:lstStyle/>
          <a:p>
            <a:pPr>
              <a:lnSpc>
                <a:spcPts val="5000"/>
              </a:lnSpc>
            </a:pPr>
            <a:r>
              <a:rPr lang="en-US" sz="4500" dirty="0">
                <a:solidFill>
                  <a:schemeClr val="bg1"/>
                </a:solidFill>
                <a:latin typeface="Impact" panose="020B0806030902050204" pitchFamily="34" charset="0"/>
              </a:rPr>
              <a:t>WHY FOCUS ON CLIMATE CHANGE?</a:t>
            </a:r>
          </a:p>
        </p:txBody>
      </p:sp>
      <p:sp>
        <p:nvSpPr>
          <p:cNvPr id="2" name="Title 1"/>
          <p:cNvSpPr>
            <a:spLocks noGrp="1"/>
          </p:cNvSpPr>
          <p:nvPr>
            <p:ph type="ctrTitle"/>
          </p:nvPr>
        </p:nvSpPr>
        <p:spPr>
          <a:xfrm>
            <a:off x="533400" y="1774031"/>
            <a:ext cx="4495800" cy="1102519"/>
          </a:xfrm>
        </p:spPr>
        <p:txBody>
          <a:bodyPr anchor="t">
            <a:normAutofit fontScale="90000"/>
          </a:bodyPr>
          <a:lstStyle/>
          <a:p>
            <a:pPr algn="l">
              <a:lnSpc>
                <a:spcPts val="1500"/>
              </a:lnSpc>
            </a:pPr>
            <a:r>
              <a:rPr lang="en-US" sz="1000" dirty="0">
                <a:solidFill>
                  <a:schemeClr val="bg1">
                    <a:alpha val="60000"/>
                  </a:schemeClr>
                </a:solidFill>
                <a:latin typeface="Verdana" panose="020B0604030504040204" pitchFamily="34" charset="0"/>
                <a:cs typeface="Lato" panose="020F0502020204030203" pitchFamily="34" charset="0"/>
              </a:rPr>
              <a:t>The information in these modules has been crafted to enhance your understanding of the key scientific elements of climate change, and provide resources for you to bring into the classroom to help students understand not only the urgent need for change, but also the opportunity to be part of the transformation toward sustainability.</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3486150"/>
            <a:ext cx="5867400" cy="332955"/>
          </a:xfrm>
          <a:prstGeom prst="rect">
            <a:avLst/>
          </a:prstGeom>
        </p:spPr>
      </p:pic>
      <p:sp>
        <p:nvSpPr>
          <p:cNvPr id="11" name="Title 1"/>
          <p:cNvSpPr txBox="1">
            <a:spLocks/>
          </p:cNvSpPr>
          <p:nvPr/>
        </p:nvSpPr>
        <p:spPr>
          <a:xfrm>
            <a:off x="533398" y="3526631"/>
            <a:ext cx="457200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800" dirty="0">
                <a:solidFill>
                  <a:schemeClr val="bg1">
                    <a:alpha val="50000"/>
                  </a:schemeClr>
                </a:solidFill>
                <a:latin typeface="Verdana" panose="020B0604030504040204" pitchFamily="34" charset="0"/>
                <a:cs typeface="Lato" panose="020F0502020204030203" pitchFamily="34" charset="0"/>
              </a:rPr>
              <a:t>ATHENAS is a multi-national Initiative funded by the U.S. Department of Agriculture</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267" y="4362278"/>
            <a:ext cx="1889453" cy="266872"/>
          </a:xfrm>
          <a:prstGeom prst="rect">
            <a:avLst/>
          </a:prstGeom>
        </p:spPr>
      </p:pic>
    </p:spTree>
    <p:extLst>
      <p:ext uri="{BB962C8B-B14F-4D97-AF65-F5344CB8AC3E}">
        <p14:creationId xmlns:p14="http://schemas.microsoft.com/office/powerpoint/2010/main" val="8151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WHY FOCUS ON CLIMATE CHANGE?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8" name="Title 1"/>
          <p:cNvSpPr txBox="1">
            <a:spLocks/>
          </p:cNvSpPr>
          <p:nvPr/>
        </p:nvSpPr>
        <p:spPr>
          <a:xfrm>
            <a:off x="381000" y="1123950"/>
            <a:ext cx="3657600" cy="3352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Climate change is one of the most urgent environmental concerns that we face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Already observing: </a:t>
            </a:r>
          </a:p>
          <a:p>
            <a:pPr marL="628650" lvl="1" indent="-171450">
              <a:lnSpc>
                <a:spcPts val="1500"/>
              </a:lnSpc>
              <a:spcBef>
                <a:spcPts val="2400"/>
              </a:spcBef>
              <a:buClr>
                <a:srgbClr val="034F83"/>
              </a:buClr>
              <a:buFont typeface="Courier New" panose="02070309020205020404" pitchFamily="49" charset="0"/>
              <a:buChar char="o"/>
            </a:pPr>
            <a:r>
              <a:rPr lang="en-US" sz="1000" dirty="0">
                <a:solidFill>
                  <a:srgbClr val="323232"/>
                </a:solidFill>
                <a:latin typeface="Verdana" panose="020B0604030504040204" pitchFamily="34" charset="0"/>
                <a:cs typeface="Lato" panose="020F0502020204030203" pitchFamily="34" charset="0"/>
              </a:rPr>
              <a:t>Rising temperatures and sea levels</a:t>
            </a:r>
          </a:p>
          <a:p>
            <a:pPr marL="628650" lvl="1" indent="-171450">
              <a:lnSpc>
                <a:spcPts val="1500"/>
              </a:lnSpc>
              <a:spcBef>
                <a:spcPts val="2400"/>
              </a:spcBef>
              <a:buClr>
                <a:srgbClr val="034F83"/>
              </a:buClr>
              <a:buFont typeface="Courier New" panose="02070309020205020404" pitchFamily="49" charset="0"/>
              <a:buChar char="o"/>
            </a:pPr>
            <a:r>
              <a:rPr lang="en-US" sz="1000" dirty="0">
                <a:solidFill>
                  <a:srgbClr val="323232"/>
                </a:solidFill>
                <a:latin typeface="Verdana" panose="020B0604030504040204" pitchFamily="34" charset="0"/>
                <a:cs typeface="Lato" panose="020F0502020204030203" pitchFamily="34" charset="0"/>
              </a:rPr>
              <a:t>Species adaptation and extinction</a:t>
            </a:r>
          </a:p>
          <a:p>
            <a:pPr marL="628650" lvl="1" indent="-171450">
              <a:lnSpc>
                <a:spcPts val="1500"/>
              </a:lnSpc>
              <a:spcBef>
                <a:spcPts val="2400"/>
              </a:spcBef>
              <a:buClr>
                <a:srgbClr val="034F83"/>
              </a:buClr>
              <a:buFont typeface="Courier New" panose="02070309020205020404" pitchFamily="49" charset="0"/>
              <a:buChar char="o"/>
            </a:pPr>
            <a:r>
              <a:rPr lang="en-US" sz="1000" dirty="0">
                <a:solidFill>
                  <a:srgbClr val="323232"/>
                </a:solidFill>
                <a:latin typeface="Verdana" panose="020B0604030504040204" pitchFamily="34" charset="0"/>
                <a:cs typeface="Lato" panose="020F0502020204030203" pitchFamily="34" charset="0"/>
              </a:rPr>
              <a:t>Increased frequency and severity of extreme weather events</a:t>
            </a:r>
          </a:p>
        </p:txBody>
      </p:sp>
      <p:sp>
        <p:nvSpPr>
          <p:cNvPr id="12" name="Title 1"/>
          <p:cNvSpPr txBox="1">
            <a:spLocks/>
          </p:cNvSpPr>
          <p:nvPr/>
        </p:nvSpPr>
        <p:spPr>
          <a:xfrm>
            <a:off x="4572000" y="1123950"/>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Will change agriculture, access to potable water, and where and how we live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Driving force of climate change is the production of greenhouse gases, including carbon dioxide</a:t>
            </a:r>
          </a:p>
        </p:txBody>
      </p:sp>
    </p:spTree>
    <p:extLst>
      <p:ext uri="{BB962C8B-B14F-4D97-AF65-F5344CB8AC3E}">
        <p14:creationId xmlns:p14="http://schemas.microsoft.com/office/powerpoint/2010/main" val="21228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CLIMATE CHANGE ANIMATION SHOWS DEVASTATING EFFECTS</a:t>
            </a:r>
            <a:endParaRPr lang="en-US" sz="3000" baseline="-20000" dirty="0">
              <a:solidFill>
                <a:srgbClr val="034F83"/>
              </a:solidFill>
              <a:latin typeface="Impact" panose="020B080603090205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00" y="1728787"/>
            <a:ext cx="4343399" cy="2443162"/>
          </a:xfrm>
          <a:prstGeom prst="rect">
            <a:avLst/>
          </a:prstGeom>
        </p:spPr>
      </p:pic>
    </p:spTree>
    <p:extLst>
      <p:ext uri="{BB962C8B-B14F-4D97-AF65-F5344CB8AC3E}">
        <p14:creationId xmlns:p14="http://schemas.microsoft.com/office/powerpoint/2010/main" val="105366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GAVIN SCHMIDT: THE EMERGENT PATTERNS OF CLIMATE CHANGE</a:t>
            </a:r>
            <a:endParaRPr lang="en-US" sz="3000" baseline="-20000" dirty="0">
              <a:solidFill>
                <a:srgbClr val="034F83"/>
              </a:solidFill>
              <a:latin typeface="Impact" panose="020B080603090205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00" y="1728787"/>
            <a:ext cx="4343399" cy="2443162"/>
          </a:xfrm>
          <a:prstGeom prst="rect">
            <a:avLst/>
          </a:prstGeom>
        </p:spPr>
      </p:pic>
    </p:spTree>
    <p:extLst>
      <p:ext uri="{BB962C8B-B14F-4D97-AF65-F5344CB8AC3E}">
        <p14:creationId xmlns:p14="http://schemas.microsoft.com/office/powerpoint/2010/main" val="176749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2936" y="103251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7" name="TextBox 6"/>
          <p:cNvSpPr txBox="1"/>
          <p:nvPr/>
        </p:nvSpPr>
        <p:spPr>
          <a:xfrm>
            <a:off x="914400" y="361950"/>
            <a:ext cx="73152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CLIMATE TRENDS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801" y="1137999"/>
            <a:ext cx="2689333" cy="2801389"/>
          </a:xfrm>
          <a:prstGeom prst="rect">
            <a:avLst/>
          </a:prstGeom>
        </p:spPr>
      </p:pic>
      <p:sp>
        <p:nvSpPr>
          <p:cNvPr id="9" name="TextBox 8"/>
          <p:cNvSpPr txBox="1"/>
          <p:nvPr/>
        </p:nvSpPr>
        <p:spPr>
          <a:xfrm>
            <a:off x="457201" y="4248150"/>
            <a:ext cx="8229600" cy="400687"/>
          </a:xfrm>
          <a:prstGeom prst="rect">
            <a:avLst/>
          </a:prstGeom>
          <a:noFill/>
        </p:spPr>
        <p:txBody>
          <a:bodyPr wrap="square" lIns="0" tIns="0" rIns="0" bIns="0" rtlCol="0">
            <a:spAutoFit/>
          </a:bodyPr>
          <a:lstStyle/>
          <a:p>
            <a:pPr>
              <a:lnSpc>
                <a:spcPts val="800"/>
              </a:lnSpc>
            </a:pPr>
            <a:r>
              <a:rPr lang="en-US" sz="600" dirty="0">
                <a:solidFill>
                  <a:srgbClr val="323232"/>
                </a:solidFill>
                <a:latin typeface="Verdana" panose="020B0604030504040204" pitchFamily="34" charset="0"/>
                <a:cs typeface="Lato" panose="020F0502020204030203" pitchFamily="34" charset="0"/>
              </a:rPr>
              <a:t>Figure SPM.1: Observed globally averaged combined land and ocean surface temperature anomaly 1850-2012</a:t>
            </a:r>
          </a:p>
          <a:p>
            <a:pPr>
              <a:lnSpc>
                <a:spcPts val="800"/>
              </a:lnSpc>
            </a:pPr>
            <a:r>
              <a:rPr lang="en-US" sz="600" dirty="0">
                <a:solidFill>
                  <a:srgbClr val="323232"/>
                </a:solidFill>
                <a:latin typeface="Verdana" panose="020B0604030504040204" pitchFamily="34" charset="0"/>
                <a:cs typeface="Lato" panose="020F0502020204030203" pitchFamily="34" charset="0"/>
              </a:rPr>
              <a:t>Graphic Source  IPCC, 2013: Summary for Policymakers. In: Climate Change 2013: The Physical Science Basis. Contribution of Working Group I to the Fifth Assessment Report of the Intergovernmental Panel on Climate Change [Stocker, T.F., D. Qin, G.-K. </a:t>
            </a:r>
            <a:r>
              <a:rPr lang="en-US" sz="600" dirty="0" err="1">
                <a:solidFill>
                  <a:srgbClr val="323232"/>
                </a:solidFill>
                <a:latin typeface="Verdana" panose="020B0604030504040204" pitchFamily="34" charset="0"/>
                <a:cs typeface="Lato" panose="020F0502020204030203" pitchFamily="34" charset="0"/>
              </a:rPr>
              <a:t>Plattner</a:t>
            </a:r>
            <a:r>
              <a:rPr lang="en-US" sz="600" dirty="0">
                <a:solidFill>
                  <a:srgbClr val="323232"/>
                </a:solidFill>
                <a:latin typeface="Verdana" panose="020B0604030504040204" pitchFamily="34" charset="0"/>
                <a:cs typeface="Lato" panose="020F0502020204030203" pitchFamily="34" charset="0"/>
              </a:rPr>
              <a:t>, M. </a:t>
            </a:r>
            <a:r>
              <a:rPr lang="en-US" sz="600" dirty="0" err="1">
                <a:solidFill>
                  <a:srgbClr val="323232"/>
                </a:solidFill>
                <a:latin typeface="Verdana" panose="020B0604030504040204" pitchFamily="34" charset="0"/>
                <a:cs typeface="Lato" panose="020F0502020204030203" pitchFamily="34" charset="0"/>
              </a:rPr>
              <a:t>Tignor</a:t>
            </a:r>
            <a:r>
              <a:rPr lang="en-US" sz="600" dirty="0">
                <a:solidFill>
                  <a:srgbClr val="323232"/>
                </a:solidFill>
                <a:latin typeface="Verdana" panose="020B0604030504040204" pitchFamily="34" charset="0"/>
                <a:cs typeface="Lato" panose="020F0502020204030203" pitchFamily="34" charset="0"/>
              </a:rPr>
              <a:t>, S.K. Allen, J. </a:t>
            </a:r>
            <a:r>
              <a:rPr lang="en-US" sz="600" dirty="0" err="1">
                <a:solidFill>
                  <a:srgbClr val="323232"/>
                </a:solidFill>
                <a:latin typeface="Verdana" panose="020B0604030504040204" pitchFamily="34" charset="0"/>
                <a:cs typeface="Lato" panose="020F0502020204030203" pitchFamily="34" charset="0"/>
              </a:rPr>
              <a:t>Boschung</a:t>
            </a:r>
            <a:r>
              <a:rPr lang="en-US" sz="600" dirty="0">
                <a:solidFill>
                  <a:srgbClr val="323232"/>
                </a:solidFill>
                <a:latin typeface="Verdana" panose="020B0604030504040204" pitchFamily="34" charset="0"/>
                <a:cs typeface="Lato" panose="020F0502020204030203" pitchFamily="34" charset="0"/>
              </a:rPr>
              <a:t>, A. </a:t>
            </a:r>
            <a:r>
              <a:rPr lang="en-US" sz="600" dirty="0" err="1">
                <a:solidFill>
                  <a:srgbClr val="323232"/>
                </a:solidFill>
                <a:latin typeface="Verdana" panose="020B0604030504040204" pitchFamily="34" charset="0"/>
                <a:cs typeface="Lato" panose="020F0502020204030203" pitchFamily="34" charset="0"/>
              </a:rPr>
              <a:t>Nauels</a:t>
            </a:r>
            <a:r>
              <a:rPr lang="en-US" sz="600" dirty="0">
                <a:solidFill>
                  <a:srgbClr val="323232"/>
                </a:solidFill>
                <a:latin typeface="Verdana" panose="020B0604030504040204" pitchFamily="34" charset="0"/>
                <a:cs typeface="Lato" panose="020F0502020204030203" pitchFamily="34" charset="0"/>
              </a:rPr>
              <a:t>, Y. Xia, V. </a:t>
            </a:r>
            <a:r>
              <a:rPr lang="en-US" sz="600" dirty="0" err="1">
                <a:solidFill>
                  <a:srgbClr val="323232"/>
                </a:solidFill>
                <a:latin typeface="Verdana" panose="020B0604030504040204" pitchFamily="34" charset="0"/>
                <a:cs typeface="Lato" panose="020F0502020204030203" pitchFamily="34" charset="0"/>
              </a:rPr>
              <a:t>Bex</a:t>
            </a:r>
            <a:r>
              <a:rPr lang="en-US" sz="600" dirty="0">
                <a:solidFill>
                  <a:srgbClr val="323232"/>
                </a:solidFill>
                <a:latin typeface="Verdana" panose="020B0604030504040204" pitchFamily="34" charset="0"/>
                <a:cs typeface="Lato" panose="020F0502020204030203" pitchFamily="34" charset="0"/>
              </a:rPr>
              <a:t> and P.M. </a:t>
            </a:r>
            <a:r>
              <a:rPr lang="en-US" sz="600" dirty="0" err="1">
                <a:solidFill>
                  <a:srgbClr val="323232"/>
                </a:solidFill>
                <a:latin typeface="Verdana" panose="020B0604030504040204" pitchFamily="34" charset="0"/>
                <a:cs typeface="Lato" panose="020F0502020204030203" pitchFamily="34" charset="0"/>
              </a:rPr>
              <a:t>Midgley</a:t>
            </a:r>
            <a:r>
              <a:rPr lang="en-US" sz="600" dirty="0">
                <a:solidFill>
                  <a:srgbClr val="323232"/>
                </a:solidFill>
                <a:latin typeface="Verdana" panose="020B0604030504040204" pitchFamily="34" charset="0"/>
                <a:cs typeface="Lato" panose="020F0502020204030203" pitchFamily="34" charset="0"/>
              </a:rPr>
              <a:t> (eds.)]. Cambridge University Press, Cambridge, United Kingdom and New York, NY, USA. Retrieved from: </a:t>
            </a:r>
            <a:r>
              <a:rPr lang="en-US" sz="600" dirty="0">
                <a:solidFill>
                  <a:srgbClr val="323232"/>
                </a:solidFill>
                <a:latin typeface="Verdana" panose="020B0604030504040204" pitchFamily="34" charset="0"/>
                <a:cs typeface="Lato" panose="020F0502020204030203" pitchFamily="34" charset="0"/>
                <a:hlinkClick r:id="rId5"/>
              </a:rPr>
              <a:t>http://www.climatechange2013.org/images/report/WG1AR5_SPM_FINAL.pdf</a:t>
            </a:r>
            <a:endParaRPr lang="en-US" sz="600" dirty="0">
              <a:solidFill>
                <a:srgbClr val="034F83"/>
              </a:solidFill>
              <a:latin typeface="Verdana" panose="020B0604030504040204" pitchFamily="34" charset="0"/>
              <a:cs typeface="Lato" panose="020F0502020204030203" pitchFamily="34" charset="0"/>
            </a:endParaRPr>
          </a:p>
        </p:txBody>
      </p:sp>
      <p:sp>
        <p:nvSpPr>
          <p:cNvPr id="10" name="Title 1"/>
          <p:cNvSpPr txBox="1">
            <a:spLocks/>
          </p:cNvSpPr>
          <p:nvPr/>
        </p:nvSpPr>
        <p:spPr>
          <a:xfrm>
            <a:off x="4572000" y="11379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Chart is based upon observed data, not predictions</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The standard was calculated during a period of 30 years (red horizontal line on the graph) and after warming trends were already observed</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For reference, note that a 0.6 increase or decrease on the Celsius scale is equivalent to a 1.08 increase or decrease on the Fahrenheit scale</a:t>
            </a:r>
          </a:p>
        </p:txBody>
      </p:sp>
    </p:spTree>
    <p:extLst>
      <p:ext uri="{BB962C8B-B14F-4D97-AF65-F5344CB8AC3E}">
        <p14:creationId xmlns:p14="http://schemas.microsoft.com/office/powerpoint/2010/main" val="36895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2014 WARMEST YEAR ON RECORD AND NASA LAUNCHED CATS</a:t>
            </a:r>
            <a:endParaRPr lang="en-US" sz="3000" baseline="-20000" dirty="0">
              <a:solidFill>
                <a:srgbClr val="034F83"/>
              </a:solidFill>
              <a:latin typeface="Impact" panose="020B080603090205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00" y="1728787"/>
            <a:ext cx="4343399" cy="2443161"/>
          </a:xfrm>
          <a:prstGeom prst="rect">
            <a:avLst/>
          </a:prstGeom>
        </p:spPr>
      </p:pic>
    </p:spTree>
    <p:extLst>
      <p:ext uri="{BB962C8B-B14F-4D97-AF65-F5344CB8AC3E}">
        <p14:creationId xmlns:p14="http://schemas.microsoft.com/office/powerpoint/2010/main" val="156931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ATMOSPHERIC CO</a:t>
            </a:r>
            <a:r>
              <a:rPr lang="en-US" sz="3000" baseline="-20000" dirty="0">
                <a:solidFill>
                  <a:srgbClr val="034F83"/>
                </a:solidFill>
                <a:latin typeface="Impact" panose="020B0806030902050204" pitchFamily="34" charset="0"/>
              </a:rPr>
              <a:t>2</a:t>
            </a:r>
          </a:p>
        </p:txBody>
      </p:sp>
      <p:sp>
        <p:nvSpPr>
          <p:cNvPr id="6" name="Title 1"/>
          <p:cNvSpPr txBox="1">
            <a:spLocks/>
          </p:cNvSpPr>
          <p:nvPr/>
        </p:nvSpPr>
        <p:spPr>
          <a:xfrm>
            <a:off x="1729740" y="935832"/>
            <a:ext cx="5684520" cy="67904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The parts per million (ppm) of atmospheric CO</a:t>
            </a:r>
            <a:r>
              <a:rPr lang="en-US" sz="1000" baseline="-20000" dirty="0">
                <a:solidFill>
                  <a:srgbClr val="323232"/>
                </a:solidFill>
                <a:latin typeface="Verdana" panose="020B0604030504040204" pitchFamily="34" charset="0"/>
                <a:cs typeface="Lato" panose="020F0502020204030203" pitchFamily="34" charset="0"/>
              </a:rPr>
              <a:t>2</a:t>
            </a:r>
            <a:r>
              <a:rPr lang="en-US" sz="1000" dirty="0">
                <a:solidFill>
                  <a:srgbClr val="323232"/>
                </a:solidFill>
                <a:latin typeface="Verdana" panose="020B0604030504040204" pitchFamily="34" charset="0"/>
                <a:cs typeface="Lato" panose="020F0502020204030203" pitchFamily="34" charset="0"/>
              </a:rPr>
              <a:t> from 1958 through 2012 are shown. In 2015, we exceeded 400 ppm of atmospheric CO</a:t>
            </a:r>
            <a:r>
              <a:rPr lang="en-US" sz="1000" baseline="-20000" dirty="0">
                <a:solidFill>
                  <a:srgbClr val="323232"/>
                </a:solidFill>
                <a:latin typeface="Verdana" panose="020B0604030504040204" pitchFamily="34" charset="0"/>
                <a:cs typeface="Lato" panose="020F0502020204030203" pitchFamily="34" charset="0"/>
              </a:rPr>
              <a:t>2</a:t>
            </a:r>
            <a:r>
              <a:rPr lang="en-US" sz="1000" dirty="0">
                <a:solidFill>
                  <a:srgbClr val="323232"/>
                </a:solidFill>
                <a:latin typeface="Verdana" panose="020B0604030504040204" pitchFamily="34" charset="0"/>
                <a:cs typeface="Lato" panose="020F0502020204030203" pitchFamily="34" charset="0"/>
              </a:rPr>
              <a:t> as a monthly average.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81150"/>
            <a:ext cx="4572000" cy="2414678"/>
          </a:xfrm>
          <a:prstGeom prst="rect">
            <a:avLst/>
          </a:prstGeom>
        </p:spPr>
      </p:pic>
      <p:sp>
        <p:nvSpPr>
          <p:cNvPr id="9" name="TextBox 8"/>
          <p:cNvSpPr txBox="1"/>
          <p:nvPr/>
        </p:nvSpPr>
        <p:spPr>
          <a:xfrm>
            <a:off x="457201" y="4218781"/>
            <a:ext cx="8229600" cy="410369"/>
          </a:xfrm>
          <a:prstGeom prst="rect">
            <a:avLst/>
          </a:prstGeom>
          <a:noFill/>
        </p:spPr>
        <p:txBody>
          <a:bodyPr wrap="square" lIns="0" tIns="0" rIns="0" bIns="0" rtlCol="0">
            <a:spAutoFit/>
          </a:bodyPr>
          <a:lstStyle/>
          <a:p>
            <a:pPr>
              <a:lnSpc>
                <a:spcPts val="800"/>
              </a:lnSpc>
            </a:pPr>
            <a:r>
              <a:rPr lang="en-US" sz="600" dirty="0">
                <a:solidFill>
                  <a:srgbClr val="323232"/>
                </a:solidFill>
                <a:latin typeface="Verdana" panose="020B0604030504040204" pitchFamily="34" charset="0"/>
                <a:cs typeface="Lato" panose="020F0502020204030203" pitchFamily="34" charset="0"/>
              </a:rPr>
              <a:t>Figure SPM. 4: Multiple observed indicators of a changing global carbon cycle</a:t>
            </a:r>
          </a:p>
          <a:p>
            <a:pPr>
              <a:lnSpc>
                <a:spcPts val="800"/>
              </a:lnSpc>
            </a:pPr>
            <a:r>
              <a:rPr lang="en-US" sz="600" dirty="0">
                <a:solidFill>
                  <a:srgbClr val="323232"/>
                </a:solidFill>
                <a:latin typeface="Verdana" panose="020B0604030504040204" pitchFamily="34" charset="0"/>
                <a:cs typeface="Lato" panose="020F0502020204030203" pitchFamily="34" charset="0"/>
              </a:rPr>
              <a:t>Graphic Source IPCC, 2013: Summary for Policymakers. In: Climate Change 2013: The Physical Science Basis. Contribution of Working Group I to the Fifth Assessment Report of the Intergovernmental Panel on Climate Change [Stocker, T.F., D. Qin, G.-K. </a:t>
            </a:r>
            <a:r>
              <a:rPr lang="en-US" sz="600" dirty="0" err="1">
                <a:solidFill>
                  <a:srgbClr val="323232"/>
                </a:solidFill>
                <a:latin typeface="Verdana" panose="020B0604030504040204" pitchFamily="34" charset="0"/>
                <a:cs typeface="Lato" panose="020F0502020204030203" pitchFamily="34" charset="0"/>
              </a:rPr>
              <a:t>Plattner</a:t>
            </a:r>
            <a:r>
              <a:rPr lang="en-US" sz="600" dirty="0">
                <a:solidFill>
                  <a:srgbClr val="323232"/>
                </a:solidFill>
                <a:latin typeface="Verdana" panose="020B0604030504040204" pitchFamily="34" charset="0"/>
                <a:cs typeface="Lato" panose="020F0502020204030203" pitchFamily="34" charset="0"/>
              </a:rPr>
              <a:t>, M. </a:t>
            </a:r>
            <a:r>
              <a:rPr lang="en-US" sz="600" dirty="0" err="1">
                <a:solidFill>
                  <a:srgbClr val="323232"/>
                </a:solidFill>
                <a:latin typeface="Verdana" panose="020B0604030504040204" pitchFamily="34" charset="0"/>
                <a:cs typeface="Lato" panose="020F0502020204030203" pitchFamily="34" charset="0"/>
              </a:rPr>
              <a:t>Tignor</a:t>
            </a:r>
            <a:r>
              <a:rPr lang="en-US" sz="600" dirty="0">
                <a:solidFill>
                  <a:srgbClr val="323232"/>
                </a:solidFill>
                <a:latin typeface="Verdana" panose="020B0604030504040204" pitchFamily="34" charset="0"/>
                <a:cs typeface="Lato" panose="020F0502020204030203" pitchFamily="34" charset="0"/>
              </a:rPr>
              <a:t>, S.K. Allen, J. </a:t>
            </a:r>
            <a:r>
              <a:rPr lang="en-US" sz="600" dirty="0" err="1">
                <a:solidFill>
                  <a:srgbClr val="323232"/>
                </a:solidFill>
                <a:latin typeface="Verdana" panose="020B0604030504040204" pitchFamily="34" charset="0"/>
                <a:cs typeface="Lato" panose="020F0502020204030203" pitchFamily="34" charset="0"/>
              </a:rPr>
              <a:t>Boschung</a:t>
            </a:r>
            <a:r>
              <a:rPr lang="en-US" sz="600" dirty="0">
                <a:solidFill>
                  <a:srgbClr val="323232"/>
                </a:solidFill>
                <a:latin typeface="Verdana" panose="020B0604030504040204" pitchFamily="34" charset="0"/>
                <a:cs typeface="Lato" panose="020F0502020204030203" pitchFamily="34" charset="0"/>
              </a:rPr>
              <a:t>, A. </a:t>
            </a:r>
            <a:r>
              <a:rPr lang="en-US" sz="600" dirty="0" err="1">
                <a:solidFill>
                  <a:srgbClr val="323232"/>
                </a:solidFill>
                <a:latin typeface="Verdana" panose="020B0604030504040204" pitchFamily="34" charset="0"/>
                <a:cs typeface="Lato" panose="020F0502020204030203" pitchFamily="34" charset="0"/>
              </a:rPr>
              <a:t>Nauels</a:t>
            </a:r>
            <a:r>
              <a:rPr lang="en-US" sz="600" dirty="0">
                <a:solidFill>
                  <a:srgbClr val="323232"/>
                </a:solidFill>
                <a:latin typeface="Verdana" panose="020B0604030504040204" pitchFamily="34" charset="0"/>
                <a:cs typeface="Lato" panose="020F0502020204030203" pitchFamily="34" charset="0"/>
              </a:rPr>
              <a:t>, Y. Xia, V. </a:t>
            </a:r>
            <a:r>
              <a:rPr lang="en-US" sz="600" dirty="0" err="1">
                <a:solidFill>
                  <a:srgbClr val="323232"/>
                </a:solidFill>
                <a:latin typeface="Verdana" panose="020B0604030504040204" pitchFamily="34" charset="0"/>
                <a:cs typeface="Lato" panose="020F0502020204030203" pitchFamily="34" charset="0"/>
              </a:rPr>
              <a:t>Bex</a:t>
            </a:r>
            <a:r>
              <a:rPr lang="en-US" sz="600" dirty="0">
                <a:solidFill>
                  <a:srgbClr val="323232"/>
                </a:solidFill>
                <a:latin typeface="Verdana" panose="020B0604030504040204" pitchFamily="34" charset="0"/>
                <a:cs typeface="Lato" panose="020F0502020204030203" pitchFamily="34" charset="0"/>
              </a:rPr>
              <a:t> and P.M. </a:t>
            </a:r>
            <a:r>
              <a:rPr lang="en-US" sz="600" dirty="0" err="1">
                <a:solidFill>
                  <a:srgbClr val="323232"/>
                </a:solidFill>
                <a:latin typeface="Verdana" panose="020B0604030504040204" pitchFamily="34" charset="0"/>
                <a:cs typeface="Lato" panose="020F0502020204030203" pitchFamily="34" charset="0"/>
              </a:rPr>
              <a:t>Midgley</a:t>
            </a:r>
            <a:r>
              <a:rPr lang="en-US" sz="600" dirty="0">
                <a:solidFill>
                  <a:srgbClr val="323232"/>
                </a:solidFill>
                <a:latin typeface="Verdana" panose="020B0604030504040204" pitchFamily="34" charset="0"/>
                <a:cs typeface="Lato" panose="020F0502020204030203" pitchFamily="34" charset="0"/>
              </a:rPr>
              <a:t> (eds.)]. Cambridge University Press, Cambridge, United Kingdom and New York, NY, USA. Retrieved from: </a:t>
            </a:r>
            <a:r>
              <a:rPr lang="en-US" sz="600" dirty="0">
                <a:solidFill>
                  <a:srgbClr val="323232"/>
                </a:solidFill>
                <a:latin typeface="Verdana" panose="020B0604030504040204" pitchFamily="34" charset="0"/>
                <a:cs typeface="Lato" panose="020F0502020204030203" pitchFamily="34" charset="0"/>
                <a:hlinkClick r:id="rId4"/>
              </a:rPr>
              <a:t>http://www.climatechange2013.org/images/report/WG1AR5_SPM_FINAL.pdf</a:t>
            </a:r>
            <a:endParaRPr lang="en-US" sz="600" dirty="0">
              <a:solidFill>
                <a:srgbClr val="034F83"/>
              </a:solidFill>
              <a:latin typeface="Verdana" panose="020B0604030504040204" pitchFamily="34" charset="0"/>
              <a:cs typeface="Lato" panose="020F0502020204030203"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74137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7" name="TextBox 6"/>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SURFACE OCEAN CO</a:t>
            </a:r>
            <a:r>
              <a:rPr lang="en-US" sz="3000" baseline="-20000" dirty="0">
                <a:solidFill>
                  <a:srgbClr val="034F83"/>
                </a:solidFill>
                <a:latin typeface="Impact" panose="020B0806030902050204" pitchFamily="34" charset="0"/>
              </a:rPr>
              <a:t>2</a:t>
            </a:r>
            <a:r>
              <a:rPr lang="en-US" sz="3000" dirty="0">
                <a:solidFill>
                  <a:srgbClr val="034F83"/>
                </a:solidFill>
                <a:latin typeface="Impact" panose="020B0806030902050204" pitchFamily="34" charset="0"/>
              </a:rPr>
              <a:t> AND pH</a:t>
            </a:r>
            <a:endParaRPr lang="en-US" sz="3000" baseline="-20000" dirty="0">
              <a:solidFill>
                <a:srgbClr val="034F83"/>
              </a:solidFill>
              <a:latin typeface="Impact" panose="020B080603090205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320" y="1534426"/>
            <a:ext cx="4181361" cy="2561324"/>
          </a:xfrm>
          <a:prstGeom prst="rect">
            <a:avLst/>
          </a:prstGeom>
        </p:spPr>
      </p:pic>
      <p:sp>
        <p:nvSpPr>
          <p:cNvPr id="9" name="TextBox 8"/>
          <p:cNvSpPr txBox="1"/>
          <p:nvPr/>
        </p:nvSpPr>
        <p:spPr>
          <a:xfrm>
            <a:off x="457201" y="4218781"/>
            <a:ext cx="8229600" cy="410369"/>
          </a:xfrm>
          <a:prstGeom prst="rect">
            <a:avLst/>
          </a:prstGeom>
          <a:noFill/>
        </p:spPr>
        <p:txBody>
          <a:bodyPr wrap="square" lIns="0" tIns="0" rIns="0" bIns="0" rtlCol="0">
            <a:spAutoFit/>
          </a:bodyPr>
          <a:lstStyle/>
          <a:p>
            <a:pPr>
              <a:lnSpc>
                <a:spcPts val="800"/>
              </a:lnSpc>
            </a:pPr>
            <a:r>
              <a:rPr lang="en-US" sz="600" dirty="0">
                <a:solidFill>
                  <a:srgbClr val="323232"/>
                </a:solidFill>
                <a:latin typeface="Verdana" panose="020B0604030504040204" pitchFamily="34" charset="0"/>
                <a:cs typeface="Lato" panose="020F0502020204030203" pitchFamily="34" charset="0"/>
              </a:rPr>
              <a:t>Figure SPM. 4: Multiple observed indicators of a changing global carbon cycle</a:t>
            </a:r>
          </a:p>
          <a:p>
            <a:pPr>
              <a:lnSpc>
                <a:spcPts val="800"/>
              </a:lnSpc>
            </a:pPr>
            <a:r>
              <a:rPr lang="en-US" sz="600" dirty="0">
                <a:solidFill>
                  <a:srgbClr val="323232"/>
                </a:solidFill>
                <a:latin typeface="Verdana" panose="020B0604030504040204" pitchFamily="34" charset="0"/>
                <a:cs typeface="Lato" panose="020F0502020204030203" pitchFamily="34" charset="0"/>
              </a:rPr>
              <a:t>Graphic Source IPCC, 2013: Summary for Policymakers. In: Climate Change 2013: The Physical Science Basis. Contribution of Working Group I to the Fifth Assessment Report of the Intergovernmental Panel on Climate Change [Stocker, T.F., D. Qin, G.-K. </a:t>
            </a:r>
            <a:r>
              <a:rPr lang="en-US" sz="600" dirty="0" err="1">
                <a:solidFill>
                  <a:srgbClr val="323232"/>
                </a:solidFill>
                <a:latin typeface="Verdana" panose="020B0604030504040204" pitchFamily="34" charset="0"/>
                <a:cs typeface="Lato" panose="020F0502020204030203" pitchFamily="34" charset="0"/>
              </a:rPr>
              <a:t>Plattner</a:t>
            </a:r>
            <a:r>
              <a:rPr lang="en-US" sz="600" dirty="0">
                <a:solidFill>
                  <a:srgbClr val="323232"/>
                </a:solidFill>
                <a:latin typeface="Verdana" panose="020B0604030504040204" pitchFamily="34" charset="0"/>
                <a:cs typeface="Lato" panose="020F0502020204030203" pitchFamily="34" charset="0"/>
              </a:rPr>
              <a:t>, M. </a:t>
            </a:r>
            <a:r>
              <a:rPr lang="en-US" sz="600" dirty="0" err="1">
                <a:solidFill>
                  <a:srgbClr val="323232"/>
                </a:solidFill>
                <a:latin typeface="Verdana" panose="020B0604030504040204" pitchFamily="34" charset="0"/>
                <a:cs typeface="Lato" panose="020F0502020204030203" pitchFamily="34" charset="0"/>
              </a:rPr>
              <a:t>Tignor</a:t>
            </a:r>
            <a:r>
              <a:rPr lang="en-US" sz="600" dirty="0">
                <a:solidFill>
                  <a:srgbClr val="323232"/>
                </a:solidFill>
                <a:latin typeface="Verdana" panose="020B0604030504040204" pitchFamily="34" charset="0"/>
                <a:cs typeface="Lato" panose="020F0502020204030203" pitchFamily="34" charset="0"/>
              </a:rPr>
              <a:t>, S.K. Allen, J. </a:t>
            </a:r>
            <a:r>
              <a:rPr lang="en-US" sz="600" dirty="0" err="1">
                <a:solidFill>
                  <a:srgbClr val="323232"/>
                </a:solidFill>
                <a:latin typeface="Verdana" panose="020B0604030504040204" pitchFamily="34" charset="0"/>
                <a:cs typeface="Lato" panose="020F0502020204030203" pitchFamily="34" charset="0"/>
              </a:rPr>
              <a:t>Boschung</a:t>
            </a:r>
            <a:r>
              <a:rPr lang="en-US" sz="600" dirty="0">
                <a:solidFill>
                  <a:srgbClr val="323232"/>
                </a:solidFill>
                <a:latin typeface="Verdana" panose="020B0604030504040204" pitchFamily="34" charset="0"/>
                <a:cs typeface="Lato" panose="020F0502020204030203" pitchFamily="34" charset="0"/>
              </a:rPr>
              <a:t>, A. </a:t>
            </a:r>
            <a:r>
              <a:rPr lang="en-US" sz="600" dirty="0" err="1">
                <a:solidFill>
                  <a:srgbClr val="323232"/>
                </a:solidFill>
                <a:latin typeface="Verdana" panose="020B0604030504040204" pitchFamily="34" charset="0"/>
                <a:cs typeface="Lato" panose="020F0502020204030203" pitchFamily="34" charset="0"/>
              </a:rPr>
              <a:t>Nauels</a:t>
            </a:r>
            <a:r>
              <a:rPr lang="en-US" sz="600" dirty="0">
                <a:solidFill>
                  <a:srgbClr val="323232"/>
                </a:solidFill>
                <a:latin typeface="Verdana" panose="020B0604030504040204" pitchFamily="34" charset="0"/>
                <a:cs typeface="Lato" panose="020F0502020204030203" pitchFamily="34" charset="0"/>
              </a:rPr>
              <a:t>, Y. Xia, V. </a:t>
            </a:r>
            <a:r>
              <a:rPr lang="en-US" sz="600" dirty="0" err="1">
                <a:solidFill>
                  <a:srgbClr val="323232"/>
                </a:solidFill>
                <a:latin typeface="Verdana" panose="020B0604030504040204" pitchFamily="34" charset="0"/>
                <a:cs typeface="Lato" panose="020F0502020204030203" pitchFamily="34" charset="0"/>
              </a:rPr>
              <a:t>Bex</a:t>
            </a:r>
            <a:r>
              <a:rPr lang="en-US" sz="600" dirty="0">
                <a:solidFill>
                  <a:srgbClr val="323232"/>
                </a:solidFill>
                <a:latin typeface="Verdana" panose="020B0604030504040204" pitchFamily="34" charset="0"/>
                <a:cs typeface="Lato" panose="020F0502020204030203" pitchFamily="34" charset="0"/>
              </a:rPr>
              <a:t> and P.M. </a:t>
            </a:r>
            <a:r>
              <a:rPr lang="en-US" sz="600" dirty="0" err="1">
                <a:solidFill>
                  <a:srgbClr val="323232"/>
                </a:solidFill>
                <a:latin typeface="Verdana" panose="020B0604030504040204" pitchFamily="34" charset="0"/>
                <a:cs typeface="Lato" panose="020F0502020204030203" pitchFamily="34" charset="0"/>
              </a:rPr>
              <a:t>Midgley</a:t>
            </a:r>
            <a:r>
              <a:rPr lang="en-US" sz="600" dirty="0">
                <a:solidFill>
                  <a:srgbClr val="323232"/>
                </a:solidFill>
                <a:latin typeface="Verdana" panose="020B0604030504040204" pitchFamily="34" charset="0"/>
                <a:cs typeface="Lato" panose="020F0502020204030203" pitchFamily="34" charset="0"/>
              </a:rPr>
              <a:t> (eds.)]. Cambridge University Press, Cambridge, United Kingdom and New York, NY, USA. Retrieved from: </a:t>
            </a:r>
            <a:r>
              <a:rPr lang="en-US" sz="600" dirty="0">
                <a:solidFill>
                  <a:srgbClr val="323232"/>
                </a:solidFill>
                <a:latin typeface="Verdana" panose="020B0604030504040204" pitchFamily="34" charset="0"/>
                <a:cs typeface="Lato" panose="020F0502020204030203" pitchFamily="34" charset="0"/>
                <a:hlinkClick r:id="rId5"/>
              </a:rPr>
              <a:t>http://www.climatechange2013.org/images/report/WG1AR5_SPM_FINAL.pdf</a:t>
            </a:r>
            <a:endParaRPr lang="en-US" sz="600" dirty="0">
              <a:solidFill>
                <a:srgbClr val="034F83"/>
              </a:solidFill>
              <a:latin typeface="Verdana" panose="020B0604030504040204" pitchFamily="34" charset="0"/>
              <a:cs typeface="Lato" panose="020F0502020204030203" pitchFamily="34" charset="0"/>
            </a:endParaRPr>
          </a:p>
        </p:txBody>
      </p:sp>
      <p:sp>
        <p:nvSpPr>
          <p:cNvPr id="10" name="Title 1"/>
          <p:cNvSpPr txBox="1">
            <a:spLocks/>
          </p:cNvSpPr>
          <p:nvPr/>
        </p:nvSpPr>
        <p:spPr>
          <a:xfrm>
            <a:off x="1729740" y="935832"/>
            <a:ext cx="5684520" cy="67904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Increased levels of CO2 in seawater lowers pH values of the water</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resulting in ocean acidification.</a:t>
            </a:r>
          </a:p>
        </p:txBody>
      </p:sp>
    </p:spTree>
    <p:extLst>
      <p:ext uri="{BB962C8B-B14F-4D97-AF65-F5344CB8AC3E}">
        <p14:creationId xmlns:p14="http://schemas.microsoft.com/office/powerpoint/2010/main" val="248092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E26E1AF0-E3E5-4D19-9F92-AC3A18F73E3E}"/>
  <p:tag name="ISPRING_RESOURCE_FOLDER" val="I:\1 - PROJECTS\5056-ATHENAS-powerpoints-LS\working-files\ATHENAS-1-Why-Focus-On-Climate-Change\"/>
  <p:tag name="ISPRING_PRESENTATION_PATH" val="I:\1 - PROJECTS\5056-ATHENAS-powerpoints-LS\working-files\ATHENAS-1-Why-Focus-On-Climate-Change.pptx"/>
  <p:tag name="ISPRING_PROJECT_FOLDER_UPDATED" val="1"/>
</p:tagLst>
</file>

<file path=ppt/theme/theme1.xml><?xml version="1.0" encoding="utf-8"?>
<a:theme xmlns:a="http://schemas.openxmlformats.org/drawingml/2006/main" name="Office Theme">
  <a:themeElements>
    <a:clrScheme name="ATHENAS">
      <a:dk1>
        <a:srgbClr val="323232"/>
      </a:dk1>
      <a:lt1>
        <a:srgbClr val="FFFFFF"/>
      </a:lt1>
      <a:dk2>
        <a:srgbClr val="003A61"/>
      </a:dk2>
      <a:lt2>
        <a:srgbClr val="FFFFFF"/>
      </a:lt2>
      <a:accent1>
        <a:srgbClr val="77C753"/>
      </a:accent1>
      <a:accent2>
        <a:srgbClr val="AAE7E7"/>
      </a:accent2>
      <a:accent3>
        <a:srgbClr val="E1EDF6"/>
      </a:accent3>
      <a:accent4>
        <a:srgbClr val="1F6391"/>
      </a:accent4>
      <a:accent5>
        <a:srgbClr val="9EBCD2"/>
      </a:accent5>
      <a:accent6>
        <a:srgbClr val="034F83"/>
      </a:accent6>
      <a:hlink>
        <a:srgbClr val="9EBCD2"/>
      </a:hlink>
      <a:folHlink>
        <a:srgbClr val="9EBC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1357</Words>
  <Application>Microsoft Office PowerPoint</Application>
  <PresentationFormat>On-screen Show (16:9)</PresentationFormat>
  <Paragraphs>76</Paragraphs>
  <Slides>15</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Impact</vt:lpstr>
      <vt:lpstr>Lato</vt:lpstr>
      <vt:lpstr>Verdana</vt:lpstr>
      <vt:lpstr>Office Theme</vt:lpstr>
      <vt:lpstr>PowerPoint Presentation</vt:lpstr>
      <vt:lpstr>The information in these modules has been crafted to enhance your understanding of the key scientific elements of climate change, and provide resources for you to bring into the classroom to help students understand not only the urgent need for change, but also the opportunity to be part of the transformation toward 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Livy Seirer</dc:creator>
  <cp:lastModifiedBy>Livy Seirer</cp:lastModifiedBy>
  <cp:revision>254</cp:revision>
  <dcterms:created xsi:type="dcterms:W3CDTF">2016-04-14T20:38:05Z</dcterms:created>
  <dcterms:modified xsi:type="dcterms:W3CDTF">2016-07-06T14:43:13Z</dcterms:modified>
</cp:coreProperties>
</file>