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6" r:id="rId3"/>
    <p:sldId id="296" r:id="rId4"/>
    <p:sldId id="288" r:id="rId5"/>
    <p:sldId id="300" r:id="rId6"/>
    <p:sldId id="279" r:id="rId7"/>
    <p:sldId id="302" r:id="rId8"/>
    <p:sldId id="299" r:id="rId9"/>
    <p:sldId id="303" r:id="rId10"/>
    <p:sldId id="297" r:id="rId11"/>
    <p:sldId id="306" r:id="rId12"/>
    <p:sldId id="307" r:id="rId13"/>
    <p:sldId id="273" r:id="rId14"/>
    <p:sldId id="286" r:id="rId15"/>
    <p:sldId id="308" r:id="rId16"/>
    <p:sldId id="290"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Jones" initials="NJ" lastIdx="6" clrIdx="0">
    <p:extLst>
      <p:ext uri="{19B8F6BF-5375-455C-9EA6-DF929625EA0E}">
        <p15:presenceInfo xmlns:p15="http://schemas.microsoft.com/office/powerpoint/2012/main" userId="S-1-5-21-57989841-1060284298-1708537768-3630" providerId="AD"/>
      </p:ext>
    </p:extLst>
  </p:cmAuthor>
  <p:cmAuthor id="2" name="Livy Seirer" initials="LS" lastIdx="2" clrIdx="1">
    <p:extLst>
      <p:ext uri="{19B8F6BF-5375-455C-9EA6-DF929625EA0E}">
        <p15:presenceInfo xmlns:p15="http://schemas.microsoft.com/office/powerpoint/2012/main" userId="Livy Sei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4DB"/>
    <a:srgbClr val="034F83"/>
    <a:srgbClr val="1A3B5E"/>
    <a:srgbClr val="000000"/>
    <a:srgbClr val="323232"/>
    <a:srgbClr val="7E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19" autoAdjust="0"/>
  </p:normalViewPr>
  <p:slideViewPr>
    <p:cSldViewPr showGuides="1">
      <p:cViewPr varScale="1">
        <p:scale>
          <a:sx n="133" d="100"/>
          <a:sy n="133" d="100"/>
        </p:scale>
        <p:origin x="98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7B8F3-0781-4607-8DED-D0BE814C7C45}" type="datetimeFigureOut">
              <a:rPr lang="en-US" smtClean="0"/>
              <a:t>7/6/2016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BD4BD-DEB0-4CCC-965D-E9BE2C85107F}" type="slidenum">
              <a:rPr lang="en-US" smtClean="0"/>
              <a:t>‹#›</a:t>
            </a:fld>
            <a:endParaRPr lang="en-US"/>
          </a:p>
        </p:txBody>
      </p:sp>
    </p:spTree>
    <p:extLst>
      <p:ext uri="{BB962C8B-B14F-4D97-AF65-F5344CB8AC3E}">
        <p14:creationId xmlns:p14="http://schemas.microsoft.com/office/powerpoint/2010/main" val="9444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alpha val="60000"/>
                  </a:schemeClr>
                </a:solidFill>
                <a:latin typeface="Verdana" panose="020B0604030504040204" pitchFamily="34" charset="0"/>
                <a:cs typeface="Lato" panose="020F0502020204030203" pitchFamily="34" charset="0"/>
              </a:rPr>
              <a:t>Students have a tremendous opportunity to be agents of change in the apparel and textiles industry.</a:t>
            </a: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2</a:t>
            </a:fld>
            <a:endParaRPr lang="en-US"/>
          </a:p>
        </p:txBody>
      </p:sp>
    </p:spTree>
    <p:extLst>
      <p:ext uri="{BB962C8B-B14F-4D97-AF65-F5344CB8AC3E}">
        <p14:creationId xmlns:p14="http://schemas.microsoft.com/office/powerpoint/2010/main" val="2480768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14</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15</a:t>
            </a:fld>
            <a:endParaRPr lang="en-US"/>
          </a:p>
        </p:txBody>
      </p:sp>
    </p:spTree>
    <p:extLst>
      <p:ext uri="{BB962C8B-B14F-4D97-AF65-F5344CB8AC3E}">
        <p14:creationId xmlns:p14="http://schemas.microsoft.com/office/powerpoint/2010/main" val="149115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3</a:t>
            </a:fld>
            <a:endParaRPr lang="en-US"/>
          </a:p>
        </p:txBody>
      </p:sp>
    </p:spTree>
    <p:extLst>
      <p:ext uri="{BB962C8B-B14F-4D97-AF65-F5344CB8AC3E}">
        <p14:creationId xmlns:p14="http://schemas.microsoft.com/office/powerpoint/2010/main" val="267858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A carbon footprint takes into account energy inputs and emission outputs throughout the whole supply chain from raw materials to processing, transport, final use, and disposal. A carbon footprint is measured by weight and usually reported in either tons or kilograms. </a:t>
            </a:r>
          </a:p>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7</a:t>
            </a:fld>
            <a:endParaRPr lang="en-US"/>
          </a:p>
        </p:txBody>
      </p:sp>
    </p:spTree>
    <p:extLst>
      <p:ext uri="{BB962C8B-B14F-4D97-AF65-F5344CB8AC3E}">
        <p14:creationId xmlns:p14="http://schemas.microsoft.com/office/powerpoint/2010/main" val="294008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8</a:t>
            </a:fld>
            <a:endParaRPr lang="en-US"/>
          </a:p>
        </p:txBody>
      </p:sp>
    </p:spTree>
    <p:extLst>
      <p:ext uri="{BB962C8B-B14F-4D97-AF65-F5344CB8AC3E}">
        <p14:creationId xmlns:p14="http://schemas.microsoft.com/office/powerpoint/2010/main" val="379562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9</a:t>
            </a:fld>
            <a:endParaRPr lang="en-US"/>
          </a:p>
        </p:txBody>
      </p:sp>
    </p:spTree>
    <p:extLst>
      <p:ext uri="{BB962C8B-B14F-4D97-AF65-F5344CB8AC3E}">
        <p14:creationId xmlns:p14="http://schemas.microsoft.com/office/powerpoint/2010/main" val="367342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This figure also includes the addition of the wet finishing processes of cleaning, dyeing, printing and finishing fibers, yarns and textiles, all of which are important processes to consider when examining climate change and the AT industry because these are energy intensive processes.  </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The carbon footprint associated with the spinning, knitting, dyeing, finishing, cutting and sewing required to manufacture 1kg of fabric can reach up to 12.5kg of CO2.</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Compare this to the carbon footprint of steel which is about 2kg of CO2 per 1kg of steel (</a:t>
            </a:r>
            <a:r>
              <a:rPr lang="en-US" sz="1200" dirty="0" err="1">
                <a:solidFill>
                  <a:srgbClr val="323232"/>
                </a:solidFill>
                <a:latin typeface="Verdana" panose="020B0604030504040204" pitchFamily="34" charset="0"/>
                <a:cs typeface="Lato" panose="020F0502020204030203" pitchFamily="34" charset="0"/>
              </a:rPr>
              <a:t>Zaffalon</a:t>
            </a:r>
            <a:r>
              <a:rPr lang="en-US" sz="1200" dirty="0">
                <a:solidFill>
                  <a:srgbClr val="323232"/>
                </a:solidFill>
                <a:latin typeface="Verdana" panose="020B0604030504040204" pitchFamily="34" charset="0"/>
                <a:cs typeface="Lato" panose="020F0502020204030203" pitchFamily="34" charset="0"/>
              </a:rPr>
              <a:t>, 2010).</a:t>
            </a:r>
          </a:p>
        </p:txBody>
      </p:sp>
      <p:sp>
        <p:nvSpPr>
          <p:cNvPr id="4" name="Slide Number Placeholder 3"/>
          <p:cNvSpPr>
            <a:spLocks noGrp="1"/>
          </p:cNvSpPr>
          <p:nvPr>
            <p:ph type="sldNum" sz="quarter" idx="10"/>
          </p:nvPr>
        </p:nvSpPr>
        <p:spPr/>
        <p:txBody>
          <a:bodyPr/>
          <a:lstStyle/>
          <a:p>
            <a:fld id="{51ABD4BD-DEB0-4CCC-965D-E9BE2C85107F}" type="slidenum">
              <a:rPr lang="en-US" smtClean="0"/>
              <a:t>10</a:t>
            </a:fld>
            <a:endParaRPr lang="en-US"/>
          </a:p>
        </p:txBody>
      </p:sp>
    </p:spTree>
    <p:extLst>
      <p:ext uri="{BB962C8B-B14F-4D97-AF65-F5344CB8AC3E}">
        <p14:creationId xmlns:p14="http://schemas.microsoft.com/office/powerpoint/2010/main" val="10829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11</a:t>
            </a:fld>
            <a:endParaRPr lang="en-US"/>
          </a:p>
        </p:txBody>
      </p:sp>
    </p:spTree>
    <p:extLst>
      <p:ext uri="{BB962C8B-B14F-4D97-AF65-F5344CB8AC3E}">
        <p14:creationId xmlns:p14="http://schemas.microsoft.com/office/powerpoint/2010/main" val="280978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12</a:t>
            </a:fld>
            <a:endParaRPr lang="en-US"/>
          </a:p>
        </p:txBody>
      </p:sp>
    </p:spTree>
    <p:extLst>
      <p:ext uri="{BB962C8B-B14F-4D97-AF65-F5344CB8AC3E}">
        <p14:creationId xmlns:p14="http://schemas.microsoft.com/office/powerpoint/2010/main" val="359645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13</a:t>
            </a:fld>
            <a:endParaRPr lang="en-US"/>
          </a:p>
        </p:txBody>
      </p:sp>
    </p:spTree>
    <p:extLst>
      <p:ext uri="{BB962C8B-B14F-4D97-AF65-F5344CB8AC3E}">
        <p14:creationId xmlns:p14="http://schemas.microsoft.com/office/powerpoint/2010/main" val="257766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8018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408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3140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5070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407069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63702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09E579-8AF3-42C8-BFB1-CD7856219205}"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5973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9E579-8AF3-42C8-BFB1-CD7856219205}"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2638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9E579-8AF3-42C8-BFB1-CD7856219205}"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14615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99454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5352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09E579-8AF3-42C8-BFB1-CD7856219205}" type="datetimeFigureOut">
              <a:rPr lang="en-US" smtClean="0"/>
              <a:t>7/6/2016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D618E3-7E79-4707-84E7-38620D5B571D}" type="slidenum">
              <a:rPr lang="en-US" smtClean="0"/>
              <a:t>‹#›</a:t>
            </a:fld>
            <a:endParaRPr lang="en-US"/>
          </a:p>
        </p:txBody>
      </p:sp>
    </p:spTree>
    <p:extLst>
      <p:ext uri="{BB962C8B-B14F-4D97-AF65-F5344CB8AC3E}">
        <p14:creationId xmlns:p14="http://schemas.microsoft.com/office/powerpoint/2010/main" val="92624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ia.gov/beta/international/analysis.cfm?iso=CH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www.eia.gov/pressroom/presentations/sieminski_07252013.pdf" TargetMode="External"/><Relationship Id="rId4" Type="http://schemas.openxmlformats.org/officeDocument/2006/relationships/hyperlink" Target="https://en.wikipedia.org/wiki/Energy_policy_of_Indi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assets/section-6.1/CarbonFootprintActivity_PowerPointSlides.pptx" TargetMode="External"/><Relationship Id="rId5" Type="http://schemas.openxmlformats.org/officeDocument/2006/relationships/hyperlink" Target="https://athenas.ksu.edu/assets/files/38d08bdf1bd5465e/CarbonFootprintActivity.pdf"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hyperlink" Target="http://www.abc.net.au/landline/content/2013/s3682086.htm" TargetMode="External"/><Relationship Id="rId3" Type="http://schemas.openxmlformats.org/officeDocument/2006/relationships/image" Target="../media/image10.png"/><Relationship Id="rId7" Type="http://schemas.openxmlformats.org/officeDocument/2006/relationships/hyperlink" Target="http://www.bloomberg.com/news/videos/b/57b8dd7f-d120-4947-8fe8-f48154297c23"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cbsnews.com/news/business-leaders-say-climate-change-threatens-economy/" TargetMode="External"/><Relationship Id="rId11" Type="http://schemas.openxmlformats.org/officeDocument/2006/relationships/image" Target="../media/image11.png"/><Relationship Id="rId5" Type="http://schemas.openxmlformats.org/officeDocument/2006/relationships/hyperlink" Target="http://www.forbes.com/sites/mikescott/2014/04/03/climate-change-threatens-economic-growth-un-report-how-should-investors-react/" TargetMode="External"/><Relationship Id="rId10" Type="http://schemas.openxmlformats.org/officeDocument/2006/relationships/hyperlink" Target="http://www.ceres.org/files/apparel-statement/at_download/file" TargetMode="External"/><Relationship Id="rId4" Type="http://schemas.openxmlformats.org/officeDocument/2006/relationships/image" Target="../media/image8.png"/><Relationship Id="rId9" Type="http://schemas.openxmlformats.org/officeDocument/2006/relationships/hyperlink" Target="http://www.abc.net.au/landline/content/2015/s4258864.ht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hyperlink" Target="http://www.textileworld.com/Issues/2010/July-%20%20%20%20%20August/Dyeing_Printing_and_Finishing/Climate_Change-Carbon_Mitigation_And_Textil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forbes.com/sites/jamesconca/2012/06/10/energys-deathprint-a-price-always-paid/" TargetMode="External"/><Relationship Id="rId5" Type="http://schemas.openxmlformats.org/officeDocument/2006/relationships/hyperlink" Target="http://www.bsr.org/reports/BSR_Apparel_Supply_Chain_Carbon_Report.pdf"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slideshare.net/Euromonitor/state-of-the-apparel-and-footwear-market-in-201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895350"/>
            <a:ext cx="7772400" cy="2590800"/>
            <a:chOff x="685800" y="1148833"/>
            <a:chExt cx="7772400" cy="2590800"/>
          </a:xfrm>
        </p:grpSpPr>
        <p:sp>
          <p:nvSpPr>
            <p:cNvPr id="5" name="Title 3"/>
            <p:cNvSpPr txBox="1">
              <a:spLocks/>
            </p:cNvSpPr>
            <p:nvPr/>
          </p:nvSpPr>
          <p:spPr>
            <a:xfrm>
              <a:off x="685800" y="1758433"/>
              <a:ext cx="7772400" cy="14558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REMOVE THIS SLIDE</a:t>
              </a:r>
              <a:br>
                <a:rPr lang="en-US" dirty="0">
                  <a:solidFill>
                    <a:srgbClr val="FF0000"/>
                  </a:solidFill>
                </a:rPr>
              </a:br>
              <a:r>
                <a:rPr lang="en-US" dirty="0">
                  <a:solidFill>
                    <a:srgbClr val="FF0000"/>
                  </a:solidFill>
                </a:rPr>
                <a:t>BEFORE PRESENTING</a:t>
              </a:r>
            </a:p>
          </p:txBody>
        </p:sp>
        <p:sp>
          <p:nvSpPr>
            <p:cNvPr id="6" name="Subtitle 4"/>
            <p:cNvSpPr txBox="1">
              <a:spLocks/>
            </p:cNvSpPr>
            <p:nvPr/>
          </p:nvSpPr>
          <p:spPr>
            <a:xfrm>
              <a:off x="1371600" y="3434833"/>
              <a:ext cx="6400800" cy="304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t>Customize this presentation to fit your needs. Please add or remove content.</a:t>
              </a:r>
            </a:p>
          </p:txBody>
        </p:sp>
        <p:sp>
          <p:nvSpPr>
            <p:cNvPr id="7" name="TextBox 6"/>
            <p:cNvSpPr txBox="1"/>
            <p:nvPr/>
          </p:nvSpPr>
          <p:spPr>
            <a:xfrm>
              <a:off x="2628900" y="1148833"/>
              <a:ext cx="3886200" cy="461665"/>
            </a:xfrm>
            <a:prstGeom prst="rect">
              <a:avLst/>
            </a:prstGeom>
            <a:noFill/>
          </p:spPr>
          <p:txBody>
            <a:bodyPr wrap="square" rtlCol="0">
              <a:spAutoFit/>
            </a:bodyPr>
            <a:lstStyle/>
            <a:p>
              <a:pPr algn="ctr"/>
              <a:r>
                <a:rPr lang="en-US" sz="2400" dirty="0">
                  <a:solidFill>
                    <a:srgbClr val="000000"/>
                  </a:solidFill>
                </a:rPr>
                <a:t>Educator Instructions</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056" y="4400550"/>
            <a:ext cx="2147887" cy="303374"/>
          </a:xfrm>
          <a:prstGeom prst="rect">
            <a:avLst/>
          </a:prstGeom>
          <a:blipFill dpi="0" rotWithShape="1">
            <a:blip r:embed="rId3">
              <a:alphaModFix amt="0"/>
              <a:duotone>
                <a:schemeClr val="bg2">
                  <a:shade val="45000"/>
                  <a:satMod val="135000"/>
                </a:schemeClr>
                <a:prstClr val="white"/>
              </a:duotone>
            </a:blip>
            <a:srcRect/>
            <a:stretch>
              <a:fillRect/>
            </a:stretch>
          </a:blipFill>
          <a:ln>
            <a:noFill/>
          </a:ln>
        </p:spPr>
      </p:pic>
    </p:spTree>
    <p:extLst>
      <p:ext uri="{BB962C8B-B14F-4D97-AF65-F5344CB8AC3E}">
        <p14:creationId xmlns:p14="http://schemas.microsoft.com/office/powerpoint/2010/main" val="369236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FOCUS ON THE STAGES OF FIBER, YARN</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AND TEXTILE PRODUCTION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148" y="1581150"/>
            <a:ext cx="5677705" cy="2894062"/>
          </a:xfrm>
          <a:prstGeom prst="rect">
            <a:avLst/>
          </a:prstGeom>
        </p:spPr>
      </p:pic>
    </p:spTree>
    <p:extLst>
      <p:ext uri="{BB962C8B-B14F-4D97-AF65-F5344CB8AC3E}">
        <p14:creationId xmlns:p14="http://schemas.microsoft.com/office/powerpoint/2010/main" val="283781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6553200" cy="143885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SELECTED FACTS TO CONSIDER REGARDING THE APPAREL AND TEXTILE INDUSTRY'S CARBON FOOTPRINT:</a:t>
            </a:r>
          </a:p>
        </p:txBody>
      </p:sp>
      <p:sp>
        <p:nvSpPr>
          <p:cNvPr id="6" name="Title 1"/>
          <p:cNvSpPr txBox="1">
            <a:spLocks/>
          </p:cNvSpPr>
          <p:nvPr/>
        </p:nvSpPr>
        <p:spPr>
          <a:xfrm>
            <a:off x="376200" y="20523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100" dirty="0">
                <a:solidFill>
                  <a:srgbClr val="323232"/>
                </a:solidFill>
                <a:latin typeface="Verdana" panose="020B0604030504040204" pitchFamily="34" charset="0"/>
                <a:cs typeface="Lato" panose="020F0502020204030203" pitchFamily="34" charset="0"/>
              </a:rPr>
              <a:t>The primary energy source within the manufacturing of AT remains fossil fuels.</a:t>
            </a:r>
          </a:p>
          <a:p>
            <a:pPr marL="171450" indent="-171450" algn="l">
              <a:lnSpc>
                <a:spcPts val="1500"/>
              </a:lnSpc>
              <a:spcBef>
                <a:spcPts val="2400"/>
              </a:spcBef>
              <a:buClr>
                <a:srgbClr val="034F83"/>
              </a:buClr>
              <a:buFont typeface="Courier New" panose="02070309020205020404" pitchFamily="49" charset="0"/>
              <a:buChar char="o"/>
            </a:pPr>
            <a:r>
              <a:rPr lang="en-US" sz="1100" dirty="0">
                <a:solidFill>
                  <a:srgbClr val="323232"/>
                </a:solidFill>
                <a:latin typeface="Verdana" panose="020B0604030504040204" pitchFamily="34" charset="0"/>
                <a:cs typeface="Lato" panose="020F0502020204030203" pitchFamily="34" charset="0"/>
              </a:rPr>
              <a:t>Many processes and products that go into making of fibers, textiles and apparel products consume significant quantities of fossil fuels.</a:t>
            </a:r>
          </a:p>
          <a:p>
            <a:pPr marL="171450" indent="-171450" algn="l">
              <a:lnSpc>
                <a:spcPts val="1500"/>
              </a:lnSpc>
              <a:spcBef>
                <a:spcPts val="2400"/>
              </a:spcBef>
              <a:buClr>
                <a:srgbClr val="034F83"/>
              </a:buClr>
              <a:buFont typeface="Courier New" panose="02070309020205020404" pitchFamily="49" charset="0"/>
              <a:buChar char="o"/>
            </a:pPr>
            <a:r>
              <a:rPr lang="en-US" sz="1100" dirty="0">
                <a:solidFill>
                  <a:srgbClr val="323232"/>
                </a:solidFill>
                <a:latin typeface="Verdana" panose="020B0604030504040204" pitchFamily="34" charset="0"/>
                <a:cs typeface="Lato" panose="020F0502020204030203" pitchFamily="34" charset="0"/>
              </a:rPr>
              <a:t>Annually the AT industry produces 60 billion kilograms of fabric, which consumes 1 trillion kilowatt hours of electricity (</a:t>
            </a:r>
            <a:r>
              <a:rPr lang="en-US" sz="1100" dirty="0" err="1">
                <a:solidFill>
                  <a:srgbClr val="323232"/>
                </a:solidFill>
                <a:latin typeface="Verdana" panose="020B0604030504040204" pitchFamily="34" charset="0"/>
                <a:cs typeface="Lato" panose="020F0502020204030203" pitchFamily="34" charset="0"/>
              </a:rPr>
              <a:t>Zaffalon</a:t>
            </a:r>
            <a:r>
              <a:rPr lang="en-US" sz="1100" dirty="0">
                <a:solidFill>
                  <a:srgbClr val="323232"/>
                </a:solidFill>
                <a:latin typeface="Verdana" panose="020B0604030504040204" pitchFamily="34" charset="0"/>
                <a:cs typeface="Lato" panose="020F0502020204030203" pitchFamily="34" charset="0"/>
              </a:rPr>
              <a:t>, 2010).</a:t>
            </a:r>
          </a:p>
        </p:txBody>
      </p:sp>
      <p:sp>
        <p:nvSpPr>
          <p:cNvPr id="7" name="Title 1"/>
          <p:cNvSpPr txBox="1">
            <a:spLocks/>
          </p:cNvSpPr>
          <p:nvPr/>
        </p:nvSpPr>
        <p:spPr>
          <a:xfrm>
            <a:off x="4572000" y="20523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100" dirty="0">
                <a:solidFill>
                  <a:srgbClr val="323232"/>
                </a:solidFill>
                <a:latin typeface="Verdana" panose="020B0604030504040204" pitchFamily="34" charset="0"/>
                <a:cs typeface="Lato" panose="020F0502020204030203" pitchFamily="34" charset="0"/>
              </a:rPr>
              <a:t>In 2010 the electricity demands of the AT industry consumed 132 million tons of coal (</a:t>
            </a:r>
            <a:r>
              <a:rPr lang="en-US" sz="1100" dirty="0" err="1">
                <a:solidFill>
                  <a:srgbClr val="323232"/>
                </a:solidFill>
                <a:latin typeface="Verdana" panose="020B0604030504040204" pitchFamily="34" charset="0"/>
                <a:cs typeface="Lato" panose="020F0502020204030203" pitchFamily="34" charset="0"/>
              </a:rPr>
              <a:t>Siegle</a:t>
            </a:r>
            <a:r>
              <a:rPr lang="en-US" sz="1100" dirty="0">
                <a:solidFill>
                  <a:srgbClr val="323232"/>
                </a:solidFill>
                <a:latin typeface="Verdana" panose="020B0604030504040204" pitchFamily="34" charset="0"/>
                <a:cs typeface="Lato" panose="020F0502020204030203" pitchFamily="34" charset="0"/>
              </a:rPr>
              <a:t>, 2011).</a:t>
            </a:r>
          </a:p>
          <a:p>
            <a:pPr marL="171450" indent="-171450" algn="l">
              <a:lnSpc>
                <a:spcPts val="1500"/>
              </a:lnSpc>
              <a:spcBef>
                <a:spcPts val="2400"/>
              </a:spcBef>
              <a:buClr>
                <a:srgbClr val="034F83"/>
              </a:buClr>
              <a:buFont typeface="Courier New" panose="02070309020205020404" pitchFamily="49" charset="0"/>
              <a:buChar char="o"/>
            </a:pPr>
            <a:r>
              <a:rPr lang="en-US" sz="1100" dirty="0">
                <a:solidFill>
                  <a:srgbClr val="323232"/>
                </a:solidFill>
                <a:latin typeface="Verdana" panose="020B0604030504040204" pitchFamily="34" charset="0"/>
                <a:cs typeface="Lato" panose="020F0502020204030203" pitchFamily="34" charset="0"/>
              </a:rPr>
              <a:t>The production and consumption of a 100% cotton </a:t>
            </a:r>
            <a:r>
              <a:rPr lang="en-US" sz="1100" dirty="0" err="1">
                <a:solidFill>
                  <a:srgbClr val="323232"/>
                </a:solidFill>
                <a:latin typeface="Verdana" panose="020B0604030504040204" pitchFamily="34" charset="0"/>
                <a:cs typeface="Lato" panose="020F0502020204030203" pitchFamily="34" charset="0"/>
              </a:rPr>
              <a:t>tshirt</a:t>
            </a:r>
            <a:r>
              <a:rPr lang="en-US" sz="1100" dirty="0">
                <a:solidFill>
                  <a:srgbClr val="323232"/>
                </a:solidFill>
                <a:latin typeface="Verdana" panose="020B0604030504040204" pitchFamily="34" charset="0"/>
                <a:cs typeface="Lato" panose="020F0502020204030203" pitchFamily="34" charset="0"/>
              </a:rPr>
              <a:t> consumes 109MJ of energy in order to grow and process the cotton fibers, manufacture and dye the yarns, knit the textile, construct the </a:t>
            </a:r>
            <a:r>
              <a:rPr lang="en-US" sz="1100" dirty="0" err="1">
                <a:solidFill>
                  <a:srgbClr val="323232"/>
                </a:solidFill>
                <a:latin typeface="Verdana" panose="020B0604030504040204" pitchFamily="34" charset="0"/>
                <a:cs typeface="Lato" panose="020F0502020204030203" pitchFamily="34" charset="0"/>
              </a:rPr>
              <a:t>tshirt</a:t>
            </a:r>
            <a:r>
              <a:rPr lang="en-US" sz="1100" dirty="0">
                <a:solidFill>
                  <a:srgbClr val="323232"/>
                </a:solidFill>
                <a:latin typeface="Verdana" panose="020B0604030504040204" pitchFamily="34" charset="0"/>
                <a:cs typeface="Lato" panose="020F0502020204030203" pitchFamily="34" charset="0"/>
              </a:rPr>
              <a:t>, launder it 25 times, and incinerate it after consumer disposal (</a:t>
            </a:r>
            <a:r>
              <a:rPr lang="en-US" sz="1100" dirty="0" err="1">
                <a:solidFill>
                  <a:srgbClr val="323232"/>
                </a:solidFill>
                <a:latin typeface="Verdana" panose="020B0604030504040204" pitchFamily="34" charset="0"/>
                <a:cs typeface="Lato" panose="020F0502020204030203" pitchFamily="34" charset="0"/>
              </a:rPr>
              <a:t>Allwood</a:t>
            </a:r>
            <a:r>
              <a:rPr lang="en-US" sz="1100" dirty="0">
                <a:solidFill>
                  <a:srgbClr val="323232"/>
                </a:solidFill>
                <a:latin typeface="Verdana" panose="020B0604030504040204" pitchFamily="34" charset="0"/>
                <a:cs typeface="Lato" panose="020F0502020204030203" pitchFamily="34" charset="0"/>
              </a:rPr>
              <a:t> et al., 2006).</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182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6705600" cy="143885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CHINA AND INDIA ARE BOTH AMONG THE TOP TEXTILE AND APPAREL MANUFACTURING COUNTRIES IN THE WORLD</a:t>
            </a:r>
          </a:p>
        </p:txBody>
      </p:sp>
      <p:sp>
        <p:nvSpPr>
          <p:cNvPr id="6" name="Title 1"/>
          <p:cNvSpPr txBox="1">
            <a:spLocks/>
          </p:cNvSpPr>
          <p:nvPr/>
        </p:nvSpPr>
        <p:spPr>
          <a:xfrm>
            <a:off x="376200" y="20523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100" dirty="0">
                <a:solidFill>
                  <a:srgbClr val="323232"/>
                </a:solidFill>
                <a:latin typeface="Verdana" panose="020B0604030504040204" pitchFamily="34" charset="0"/>
                <a:cs typeface="Lato" panose="020F0502020204030203" pitchFamily="34" charset="0"/>
              </a:rPr>
              <a:t>66% of China’s energy comes from coal and 20% from oil (</a:t>
            </a:r>
            <a:r>
              <a:rPr lang="en-US" sz="1100" dirty="0">
                <a:solidFill>
                  <a:srgbClr val="323232"/>
                </a:solidFill>
                <a:latin typeface="Verdana" panose="020B0604030504040204" pitchFamily="34" charset="0"/>
                <a:cs typeface="Lato" panose="020F0502020204030203" pitchFamily="34" charset="0"/>
                <a:hlinkClick r:id="rId3"/>
              </a:rPr>
              <a:t>http://www.eia.gov/beta/international/analysis.cfm?iso=CHN</a:t>
            </a:r>
            <a:r>
              <a:rPr lang="en-US" sz="1100" dirty="0">
                <a:solidFill>
                  <a:srgbClr val="323232"/>
                </a:solidFill>
                <a:latin typeface="Verdana" panose="020B0604030504040204" pitchFamily="34" charset="0"/>
                <a:cs typeface="Lato" panose="020F0502020204030203" pitchFamily="34" charset="0"/>
              </a:rPr>
              <a:t>)</a:t>
            </a:r>
          </a:p>
          <a:p>
            <a:pPr marL="171450" indent="-171450" algn="l">
              <a:lnSpc>
                <a:spcPts val="1500"/>
              </a:lnSpc>
              <a:spcBef>
                <a:spcPts val="2400"/>
              </a:spcBef>
              <a:buClr>
                <a:srgbClr val="034F83"/>
              </a:buClr>
              <a:buFont typeface="Courier New" panose="02070309020205020404" pitchFamily="49" charset="0"/>
              <a:buChar char="o"/>
            </a:pPr>
            <a:r>
              <a:rPr lang="en-US" sz="1100" dirty="0">
                <a:solidFill>
                  <a:srgbClr val="323232"/>
                </a:solidFill>
                <a:latin typeface="Verdana" panose="020B0604030504040204" pitchFamily="34" charset="0"/>
                <a:cs typeface="Lato" panose="020F0502020204030203" pitchFamily="34" charset="0"/>
              </a:rPr>
              <a:t>55% of India’s energy comes from coal  (</a:t>
            </a:r>
            <a:r>
              <a:rPr lang="en-US" sz="1100" dirty="0">
                <a:solidFill>
                  <a:srgbClr val="323232"/>
                </a:solidFill>
                <a:latin typeface="Verdana" panose="020B0604030504040204" pitchFamily="34" charset="0"/>
                <a:cs typeface="Lato" panose="020F0502020204030203" pitchFamily="34" charset="0"/>
                <a:hlinkClick r:id="rId4"/>
              </a:rPr>
              <a:t>https://en.wikipedia.org/wiki/Energy_policy_of_India</a:t>
            </a:r>
            <a:r>
              <a:rPr lang="en-US" sz="1100" dirty="0">
                <a:solidFill>
                  <a:srgbClr val="323232"/>
                </a:solidFill>
                <a:latin typeface="Verdana" panose="020B0604030504040204" pitchFamily="34" charset="0"/>
                <a:cs typeface="Lato" panose="020F0502020204030203" pitchFamily="34" charset="0"/>
              </a:rPr>
              <a:t>)</a:t>
            </a:r>
          </a:p>
        </p:txBody>
      </p:sp>
      <p:sp>
        <p:nvSpPr>
          <p:cNvPr id="7" name="Title 1"/>
          <p:cNvSpPr txBox="1">
            <a:spLocks/>
          </p:cNvSpPr>
          <p:nvPr/>
        </p:nvSpPr>
        <p:spPr>
          <a:xfrm>
            <a:off x="4572000" y="20523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100" dirty="0">
                <a:solidFill>
                  <a:srgbClr val="323232"/>
                </a:solidFill>
                <a:latin typeface="Verdana" panose="020B0604030504040204" pitchFamily="34" charset="0"/>
                <a:cs typeface="Lato" panose="020F0502020204030203" pitchFamily="34" charset="0"/>
              </a:rPr>
              <a:t>China and India combined are responsible for 54% of global consumption of coal (US Energy Information Administration, 2013 </a:t>
            </a:r>
            <a:r>
              <a:rPr lang="en-US" sz="1100" dirty="0">
                <a:solidFill>
                  <a:srgbClr val="323232"/>
                </a:solidFill>
                <a:latin typeface="Verdana" panose="020B0604030504040204" pitchFamily="34" charset="0"/>
                <a:cs typeface="Lato" panose="020F0502020204030203" pitchFamily="34" charset="0"/>
                <a:hlinkClick r:id="rId5"/>
              </a:rPr>
              <a:t>http://www.eia.gov/pressroom/presentations/sieminski_07252013.pdf</a:t>
            </a:r>
            <a:r>
              <a:rPr lang="en-US" sz="1100" dirty="0">
                <a:solidFill>
                  <a:srgbClr val="323232"/>
                </a:solidFill>
                <a:latin typeface="Verdana" panose="020B0604030504040204" pitchFamily="34" charset="0"/>
                <a:cs typeface="Lato" panose="020F0502020204030203" pitchFamily="34" charset="0"/>
              </a:rPr>
              <a:t>)</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03421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51394"/>
          <a:stretch/>
        </p:blipFill>
        <p:spPr>
          <a:xfrm>
            <a:off x="-137159" y="-95250"/>
            <a:ext cx="4709160" cy="5449686"/>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81000" y="1847850"/>
            <a:ext cx="8382000" cy="1447800"/>
            <a:chOff x="381000" y="1123950"/>
            <a:chExt cx="8382000" cy="1447800"/>
          </a:xfrm>
        </p:grpSpPr>
        <p:sp>
          <p:nvSpPr>
            <p:cNvPr id="3" name="TextBox 2"/>
            <p:cNvSpPr txBox="1"/>
            <p:nvPr/>
          </p:nvSpPr>
          <p:spPr>
            <a:xfrm>
              <a:off x="381000" y="1123950"/>
              <a:ext cx="3840480" cy="495007"/>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IN-CLASS ACTIVITY</a:t>
              </a:r>
            </a:p>
          </p:txBody>
        </p:sp>
        <p:sp>
          <p:nvSpPr>
            <p:cNvPr id="6" name="Title 1"/>
            <p:cNvSpPr txBox="1">
              <a:spLocks/>
            </p:cNvSpPr>
            <p:nvPr/>
          </p:nvSpPr>
          <p:spPr>
            <a:xfrm>
              <a:off x="4922520" y="1137999"/>
              <a:ext cx="3840480" cy="1433751"/>
            </a:xfrm>
            <a:prstGeom prst="rect">
              <a:avLst/>
            </a:prstGeom>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Activity: Carbon Footprint </a:t>
              </a:r>
              <a:r>
                <a:rPr lang="en-US" sz="1000" i="1" dirty="0">
                  <a:solidFill>
                    <a:srgbClr val="323232"/>
                  </a:solidFill>
                  <a:latin typeface="Verdana" panose="020B0604030504040204" pitchFamily="34" charset="0"/>
                  <a:cs typeface="Lato" panose="020F0502020204030203" pitchFamily="34" charset="0"/>
                  <a:hlinkClick r:id="rId5"/>
                </a:rPr>
                <a:t>(Download PDF)</a:t>
              </a:r>
              <a:endParaRPr lang="en-US" sz="1000" i="1"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Slides to use with Carbon Footprint Activity</a:t>
              </a:r>
              <a:br>
                <a:rPr lang="en-US" sz="1000" dirty="0">
                  <a:solidFill>
                    <a:srgbClr val="323232"/>
                  </a:solidFill>
                  <a:latin typeface="Verdana" panose="020B0604030504040204" pitchFamily="34" charset="0"/>
                  <a:cs typeface="Lato" panose="020F0502020204030203" pitchFamily="34" charset="0"/>
                </a:rPr>
              </a:br>
              <a:r>
                <a:rPr lang="en-US" sz="1000" i="1" dirty="0">
                  <a:solidFill>
                    <a:srgbClr val="323232"/>
                  </a:solidFill>
                  <a:latin typeface="Verdana" panose="020B0604030504040204" pitchFamily="34" charset="0"/>
                  <a:cs typeface="Lato" panose="020F0502020204030203" pitchFamily="34" charset="0"/>
                  <a:hlinkClick r:id="rId6" action="ppaction://hlinkpres?slideindex=1&amp;slidetitle="/>
                </a:rPr>
                <a:t>(View PowerPoint)</a:t>
              </a: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80226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51394"/>
          <a:stretch/>
        </p:blipFill>
        <p:spPr>
          <a:xfrm>
            <a:off x="-137159" y="-95250"/>
            <a:ext cx="4709160" cy="5449686"/>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514350"/>
            <a:ext cx="8382000" cy="4114800"/>
            <a:chOff x="381000" y="771525"/>
            <a:chExt cx="8382000" cy="4114800"/>
          </a:xfrm>
        </p:grpSpPr>
        <p:sp>
          <p:nvSpPr>
            <p:cNvPr id="3" name="TextBox 2"/>
            <p:cNvSpPr txBox="1"/>
            <p:nvPr/>
          </p:nvSpPr>
          <p:spPr>
            <a:xfrm>
              <a:off x="381000" y="1847850"/>
              <a:ext cx="3840480" cy="943848"/>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p>
          </p:txBody>
        </p:sp>
        <p:sp>
          <p:nvSpPr>
            <p:cNvPr id="6" name="Title 1"/>
            <p:cNvSpPr txBox="1">
              <a:spLocks/>
            </p:cNvSpPr>
            <p:nvPr/>
          </p:nvSpPr>
          <p:spPr>
            <a:xfrm>
              <a:off x="4922520" y="771525"/>
              <a:ext cx="3840480" cy="4114800"/>
            </a:xfrm>
            <a:prstGeom prst="rect">
              <a:avLst/>
            </a:prstGeom>
          </p:spPr>
          <p:txBody>
            <a:bodyPr tIns="0">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Forbes</a:t>
              </a:r>
              <a:r>
                <a:rPr lang="en-US" sz="1000" i="1" dirty="0">
                  <a:solidFill>
                    <a:srgbClr val="323232"/>
                  </a:solidFill>
                  <a:latin typeface="Verdana" panose="020B0604030504040204" pitchFamily="34" charset="0"/>
                  <a:cs typeface="Lato" panose="020F0502020204030203" pitchFamily="34" charset="0"/>
                </a:rPr>
                <a:t> Report from United Nations introducing risks and opportunities for business: Climate Change Threatens Economic Growth- How Should Investors React </a:t>
              </a:r>
              <a:r>
                <a:rPr lang="en-US" sz="1000" dirty="0">
                  <a:solidFill>
                    <a:srgbClr val="323232"/>
                  </a:solidFill>
                  <a:latin typeface="Verdana" panose="020B0604030504040204" pitchFamily="34" charset="0"/>
                  <a:cs typeface="Lato" panose="020F0502020204030203" pitchFamily="34" charset="0"/>
                  <a:hlinkClick r:id="rId5"/>
                </a:rPr>
                <a:t>http://www.forbes.com/sites/mikescott/2014/04/03/climate-change-threatens-economic-growth-un-report-how-should-investors-react/</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CBS Money Watch </a:t>
              </a:r>
              <a:r>
                <a:rPr lang="en-US" sz="1000" i="1" dirty="0">
                  <a:solidFill>
                    <a:srgbClr val="323232"/>
                  </a:solidFill>
                  <a:latin typeface="Verdana" panose="020B0604030504040204" pitchFamily="34" charset="0"/>
                  <a:cs typeface="Lato" panose="020F0502020204030203" pitchFamily="34" charset="0"/>
                </a:rPr>
                <a:t>Business leaders say climate change threatens economy</a:t>
              </a:r>
              <a:r>
                <a:rPr lang="en-US" sz="1000" dirty="0">
                  <a:solidFill>
                    <a:srgbClr val="323232"/>
                  </a:solidFill>
                  <a:latin typeface="Verdana" panose="020B0604030504040204" pitchFamily="34" charset="0"/>
                  <a:cs typeface="Lato" panose="020F0502020204030203" pitchFamily="34" charset="0"/>
                </a:rPr>
                <a:t> </a:t>
              </a:r>
              <a:r>
                <a:rPr lang="en-US" sz="1000" dirty="0">
                  <a:solidFill>
                    <a:srgbClr val="323232"/>
                  </a:solidFill>
                  <a:latin typeface="Verdana" panose="020B0604030504040204" pitchFamily="34" charset="0"/>
                  <a:cs typeface="Lato" panose="020F0502020204030203" pitchFamily="34" charset="0"/>
                  <a:hlinkClick r:id="rId6"/>
                </a:rPr>
                <a:t>http://www.cbsnews.com/news/business-leaders-say-climate-change-threatens-economy/</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Bloomberg Business </a:t>
              </a:r>
              <a:r>
                <a:rPr lang="en-US" sz="1000" i="1" dirty="0">
                  <a:solidFill>
                    <a:srgbClr val="323232"/>
                  </a:solidFill>
                  <a:latin typeface="Verdana" panose="020B0604030504040204" pitchFamily="34" charset="0"/>
                  <a:cs typeface="Lato" panose="020F0502020204030203" pitchFamily="34" charset="0"/>
                </a:rPr>
                <a:t>Which Sectors are most at Risk from Climate Change? </a:t>
              </a:r>
              <a:r>
                <a:rPr lang="en-US" sz="1000" dirty="0">
                  <a:solidFill>
                    <a:srgbClr val="323232"/>
                  </a:solidFill>
                  <a:latin typeface="Verdana" panose="020B0604030504040204" pitchFamily="34" charset="0"/>
                  <a:cs typeface="Lato" panose="020F0502020204030203" pitchFamily="34" charset="0"/>
                  <a:hlinkClick r:id="rId7"/>
                </a:rPr>
                <a:t>http://www.bloomberg.com/news/videos/b/57b8dd7f-d120-4947-8fe8-f48154297c23</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ABC Landline </a:t>
              </a:r>
              <a:r>
                <a:rPr lang="en-US" sz="1000" i="1" dirty="0">
                  <a:solidFill>
                    <a:srgbClr val="323232"/>
                  </a:solidFill>
                  <a:latin typeface="Verdana" panose="020B0604030504040204" pitchFamily="34" charset="0"/>
                  <a:cs typeface="Lato" panose="020F0502020204030203" pitchFamily="34" charset="0"/>
                </a:rPr>
                <a:t>Climate Change and Agriculture </a:t>
              </a:r>
              <a:r>
                <a:rPr lang="en-US" sz="1000" dirty="0">
                  <a:solidFill>
                    <a:srgbClr val="323232"/>
                  </a:solidFill>
                  <a:latin typeface="Verdana" panose="020B0604030504040204" pitchFamily="34" charset="0"/>
                  <a:cs typeface="Lato" panose="020F0502020204030203" pitchFamily="34" charset="0"/>
                  <a:hlinkClick r:id="rId8"/>
                </a:rPr>
                <a:t>http://www.abc.net.au/landline/content/2013/s3682086.htm</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ABC Landline </a:t>
              </a:r>
              <a:r>
                <a:rPr lang="en-US" sz="1000" i="1" dirty="0">
                  <a:solidFill>
                    <a:srgbClr val="323232"/>
                  </a:solidFill>
                  <a:latin typeface="Verdana" panose="020B0604030504040204" pitchFamily="34" charset="0"/>
                  <a:cs typeface="Lato" panose="020F0502020204030203" pitchFamily="34" charset="0"/>
                </a:rPr>
                <a:t>Wool Revival  </a:t>
              </a:r>
              <a:r>
                <a:rPr lang="en-US" sz="1000" dirty="0">
                  <a:solidFill>
                    <a:srgbClr val="323232"/>
                  </a:solidFill>
                  <a:latin typeface="Verdana" panose="020B0604030504040204" pitchFamily="34" charset="0"/>
                  <a:cs typeface="Lato" panose="020F0502020204030203" pitchFamily="34" charset="0"/>
                  <a:hlinkClick r:id="rId9"/>
                </a:rPr>
                <a:t>http://www.abc.net.au/landline/content/2015/s4258864.htm</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Climate Change Pledge by leading apparel companies in response to COP21 </a:t>
              </a:r>
              <a:r>
                <a:rPr lang="en-US" sz="1000" dirty="0">
                  <a:solidFill>
                    <a:srgbClr val="323232"/>
                  </a:solidFill>
                  <a:latin typeface="Verdana" panose="020B0604030504040204" pitchFamily="34" charset="0"/>
                  <a:cs typeface="Lato" panose="020F0502020204030203" pitchFamily="34" charset="0"/>
                  <a:hlinkClick r:id="rId10"/>
                </a:rPr>
                <a:t>http://www.ceres.org/files/apparel-statement/at_download/file </a:t>
              </a: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41730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51394"/>
          <a:stretch/>
        </p:blipFill>
        <p:spPr>
          <a:xfrm>
            <a:off x="-137159" y="-95250"/>
            <a:ext cx="4709160" cy="5449686"/>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438150"/>
            <a:ext cx="8382000" cy="4114800"/>
            <a:chOff x="381000" y="695325"/>
            <a:chExt cx="8382000" cy="4114800"/>
          </a:xfrm>
        </p:grpSpPr>
        <p:sp>
          <p:nvSpPr>
            <p:cNvPr id="3" name="TextBox 2"/>
            <p:cNvSpPr txBox="1"/>
            <p:nvPr/>
          </p:nvSpPr>
          <p:spPr>
            <a:xfrm>
              <a:off x="381000" y="1847850"/>
              <a:ext cx="3840480" cy="495007"/>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REFERENCES</a:t>
              </a:r>
            </a:p>
          </p:txBody>
        </p:sp>
        <p:sp>
          <p:nvSpPr>
            <p:cNvPr id="6" name="Title 1"/>
            <p:cNvSpPr txBox="1">
              <a:spLocks/>
            </p:cNvSpPr>
            <p:nvPr/>
          </p:nvSpPr>
          <p:spPr>
            <a:xfrm>
              <a:off x="4922520" y="695325"/>
              <a:ext cx="3840480" cy="4114800"/>
            </a:xfrm>
            <a:prstGeom prst="rect">
              <a:avLst/>
            </a:prstGeom>
          </p:spPr>
          <p:txBody>
            <a:bodyPr tIns="0">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err="1">
                  <a:solidFill>
                    <a:srgbClr val="323232"/>
                  </a:solidFill>
                  <a:latin typeface="Verdana" panose="020B0604030504040204" pitchFamily="34" charset="0"/>
                  <a:cs typeface="Lato" panose="020F0502020204030203" pitchFamily="34" charset="0"/>
                </a:rPr>
                <a:t>Allwood</a:t>
              </a:r>
              <a:r>
                <a:rPr lang="en-US" sz="1000" dirty="0">
                  <a:solidFill>
                    <a:srgbClr val="323232"/>
                  </a:solidFill>
                  <a:latin typeface="Verdana" panose="020B0604030504040204" pitchFamily="34" charset="0"/>
                  <a:cs typeface="Lato" panose="020F0502020204030203" pitchFamily="34" charset="0"/>
                </a:rPr>
                <a:t>, J.M., </a:t>
              </a:r>
              <a:r>
                <a:rPr lang="en-US" sz="1000" dirty="0" err="1">
                  <a:solidFill>
                    <a:srgbClr val="323232"/>
                  </a:solidFill>
                  <a:latin typeface="Verdana" panose="020B0604030504040204" pitchFamily="34" charset="0"/>
                  <a:cs typeface="Lato" panose="020F0502020204030203" pitchFamily="34" charset="0"/>
                </a:rPr>
                <a:t>Laursen</a:t>
              </a:r>
              <a:r>
                <a:rPr lang="en-US" sz="1000" dirty="0">
                  <a:solidFill>
                    <a:srgbClr val="323232"/>
                  </a:solidFill>
                  <a:latin typeface="Verdana" panose="020B0604030504040204" pitchFamily="34" charset="0"/>
                  <a:cs typeface="Lato" panose="020F0502020204030203" pitchFamily="34" charset="0"/>
                </a:rPr>
                <a:t>, S.E., de Rodríguez, C.M., &amp; </a:t>
              </a:r>
              <a:r>
                <a:rPr lang="en-US" sz="1000" dirty="0" err="1">
                  <a:solidFill>
                    <a:srgbClr val="323232"/>
                  </a:solidFill>
                  <a:latin typeface="Verdana" panose="020B0604030504040204" pitchFamily="34" charset="0"/>
                  <a:cs typeface="Lato" panose="020F0502020204030203" pitchFamily="34" charset="0"/>
                </a:rPr>
                <a:t>Bocken</a:t>
              </a:r>
              <a:r>
                <a:rPr lang="en-US" sz="1000" dirty="0">
                  <a:solidFill>
                    <a:srgbClr val="323232"/>
                  </a:solidFill>
                  <a:latin typeface="Verdana" panose="020B0604030504040204" pitchFamily="34" charset="0"/>
                  <a:cs typeface="Lato" panose="020F0502020204030203" pitchFamily="34" charset="0"/>
                </a:rPr>
                <a:t>, N.M.P. (2006). </a:t>
              </a:r>
              <a:r>
                <a:rPr lang="en-US" sz="1000" i="1" dirty="0">
                  <a:solidFill>
                    <a:srgbClr val="323232"/>
                  </a:solidFill>
                  <a:latin typeface="Verdana" panose="020B0604030504040204" pitchFamily="34" charset="0"/>
                  <a:cs typeface="Lato" panose="020F0502020204030203" pitchFamily="34" charset="0"/>
                </a:rPr>
                <a:t>Well dressed? The present and future sustainability of clothing and textiles in the United Kingdom. </a:t>
              </a:r>
              <a:r>
                <a:rPr lang="en-US" sz="1000" dirty="0">
                  <a:solidFill>
                    <a:srgbClr val="323232"/>
                  </a:solidFill>
                  <a:latin typeface="Verdana" panose="020B0604030504040204" pitchFamily="34" charset="0"/>
                  <a:cs typeface="Lato" panose="020F0502020204030203" pitchFamily="34" charset="0"/>
                </a:rPr>
                <a:t>Cambridge, UK: University of Cambridge, Institute for Manufacturing.</a:t>
              </a: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Business for Social Responsibility. (2009). Apparel industry life cycle: Carbon mapping. [Online] Available: </a:t>
              </a:r>
              <a:r>
                <a:rPr lang="en-US" sz="1000" dirty="0">
                  <a:solidFill>
                    <a:srgbClr val="323232"/>
                  </a:solidFill>
                  <a:latin typeface="Verdana" panose="020B0604030504040204" pitchFamily="34" charset="0"/>
                  <a:cs typeface="Lato" panose="020F0502020204030203" pitchFamily="34" charset="0"/>
                  <a:hlinkClick r:id="rId5"/>
                </a:rPr>
                <a:t>http://www.bsr.org/reports/BSR_Apparel_Supply_Chain_Carbon_Report.pdf </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Conca, J. (2012). How deadly is your kilowatt? We rank the killer energy sources. </a:t>
              </a:r>
              <a:r>
                <a:rPr lang="en-US" sz="1000" i="1" dirty="0">
                  <a:solidFill>
                    <a:srgbClr val="323232"/>
                  </a:solidFill>
                  <a:latin typeface="Verdana" panose="020B0604030504040204" pitchFamily="34" charset="0"/>
                  <a:cs typeface="Lato" panose="020F0502020204030203" pitchFamily="34" charset="0"/>
                </a:rPr>
                <a:t>Forbes</a:t>
              </a:r>
              <a:r>
                <a:rPr lang="en-US" sz="1000" dirty="0">
                  <a:solidFill>
                    <a:srgbClr val="323232"/>
                  </a:solidFill>
                  <a:latin typeface="Verdana" panose="020B0604030504040204" pitchFamily="34" charset="0"/>
                  <a:cs typeface="Lato" panose="020F0502020204030203" pitchFamily="34" charset="0"/>
                </a:rPr>
                <a:t> Available:  </a:t>
              </a:r>
              <a:r>
                <a:rPr lang="en-US" sz="1000" dirty="0">
                  <a:solidFill>
                    <a:srgbClr val="323232"/>
                  </a:solidFill>
                  <a:latin typeface="Verdana" panose="020B0604030504040204" pitchFamily="34" charset="0"/>
                  <a:cs typeface="Lato" panose="020F0502020204030203" pitchFamily="34" charset="0"/>
                  <a:hlinkClick r:id="rId6"/>
                </a:rPr>
                <a:t>http://www.forbes.com/sites/jamesconca/2012/06/10/energys-deathprint-a-price-always-paid/</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err="1">
                  <a:solidFill>
                    <a:srgbClr val="323232"/>
                  </a:solidFill>
                  <a:latin typeface="Verdana" panose="020B0604030504040204" pitchFamily="34" charset="0"/>
                  <a:cs typeface="Lato" panose="020F0502020204030203" pitchFamily="34" charset="0"/>
                </a:rPr>
                <a:t>Siegle</a:t>
              </a:r>
              <a:r>
                <a:rPr lang="en-US" sz="1000" dirty="0">
                  <a:solidFill>
                    <a:srgbClr val="323232"/>
                  </a:solidFill>
                  <a:latin typeface="Verdana" panose="020B0604030504040204" pitchFamily="34" charset="0"/>
                  <a:cs typeface="Lato" panose="020F0502020204030203" pitchFamily="34" charset="0"/>
                </a:rPr>
                <a:t>, L. (2011). </a:t>
              </a:r>
              <a:r>
                <a:rPr lang="en-US" sz="1000" i="1" dirty="0">
                  <a:solidFill>
                    <a:srgbClr val="323232"/>
                  </a:solidFill>
                  <a:latin typeface="Verdana" panose="020B0604030504040204" pitchFamily="34" charset="0"/>
                  <a:cs typeface="Lato" panose="020F0502020204030203" pitchFamily="34" charset="0"/>
                </a:rPr>
                <a:t>To die for: Is fashion out of this world? </a:t>
              </a:r>
              <a:r>
                <a:rPr lang="en-US" sz="1000" dirty="0">
                  <a:solidFill>
                    <a:srgbClr val="323232"/>
                  </a:solidFill>
                  <a:latin typeface="Verdana" panose="020B0604030504040204" pitchFamily="34" charset="0"/>
                  <a:cs typeface="Lato" panose="020F0502020204030203" pitchFamily="34" charset="0"/>
                </a:rPr>
                <a:t>London, UK: Fourth Estate.</a:t>
              </a:r>
            </a:p>
            <a:p>
              <a:pPr algn="l">
                <a:lnSpc>
                  <a:spcPts val="1500"/>
                </a:lnSpc>
                <a:spcBef>
                  <a:spcPts val="1200"/>
                </a:spcBef>
                <a:buClr>
                  <a:srgbClr val="A2C4DB"/>
                </a:buClr>
              </a:pPr>
              <a:r>
                <a:rPr lang="en-US" sz="1000" dirty="0" err="1">
                  <a:solidFill>
                    <a:srgbClr val="323232"/>
                  </a:solidFill>
                  <a:latin typeface="Verdana" panose="020B0604030504040204" pitchFamily="34" charset="0"/>
                  <a:cs typeface="Lato" panose="020F0502020204030203" pitchFamily="34" charset="0"/>
                </a:rPr>
                <a:t>Zaffalon</a:t>
              </a:r>
              <a:r>
                <a:rPr lang="en-US" sz="1000" dirty="0">
                  <a:solidFill>
                    <a:srgbClr val="323232"/>
                  </a:solidFill>
                  <a:latin typeface="Verdana" panose="020B0604030504040204" pitchFamily="34" charset="0"/>
                  <a:cs typeface="Lato" panose="020F0502020204030203" pitchFamily="34" charset="0"/>
                </a:rPr>
                <a:t>, V. (2010). Climate change, carbon mitigation, and textiles. [Online]  Available: </a:t>
              </a:r>
              <a:r>
                <a:rPr lang="en-US" sz="1000" dirty="0">
                  <a:solidFill>
                    <a:srgbClr val="323232"/>
                  </a:solidFill>
                  <a:latin typeface="Verdana" panose="020B0604030504040204" pitchFamily="34" charset="0"/>
                  <a:cs typeface="Lato" panose="020F0502020204030203" pitchFamily="34" charset="0"/>
                  <a:hlinkClick r:id="rId7"/>
                </a:rPr>
                <a:t>http://www.textileworld.com/Issues/2010/July-     August/</a:t>
              </a:r>
              <a:r>
                <a:rPr lang="en-US" sz="1000" dirty="0" err="1">
                  <a:solidFill>
                    <a:srgbClr val="323232"/>
                  </a:solidFill>
                  <a:latin typeface="Verdana" panose="020B0604030504040204" pitchFamily="34" charset="0"/>
                  <a:cs typeface="Lato" panose="020F0502020204030203" pitchFamily="34" charset="0"/>
                  <a:hlinkClick r:id="rId7"/>
                </a:rPr>
                <a:t>Dyeing_Printing_and_Finishing</a:t>
              </a:r>
              <a:r>
                <a:rPr lang="en-US" sz="1000" dirty="0">
                  <a:solidFill>
                    <a:srgbClr val="323232"/>
                  </a:solidFill>
                  <a:latin typeface="Verdana" panose="020B0604030504040204" pitchFamily="34" charset="0"/>
                  <a:cs typeface="Lato" panose="020F0502020204030203" pitchFamily="34" charset="0"/>
                  <a:hlinkClick r:id="rId7"/>
                </a:rPr>
                <a:t>/</a:t>
              </a:r>
              <a:r>
                <a:rPr lang="en-US" sz="1000" dirty="0" err="1">
                  <a:solidFill>
                    <a:srgbClr val="323232"/>
                  </a:solidFill>
                  <a:latin typeface="Verdana" panose="020B0604030504040204" pitchFamily="34" charset="0"/>
                  <a:cs typeface="Lato" panose="020F0502020204030203" pitchFamily="34" charset="0"/>
                  <a:hlinkClick r:id="rId7"/>
                </a:rPr>
                <a:t>Climate_Change-Carbon_Mitigation_And_Textiles</a:t>
              </a: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160745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titch-00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6" name="Rectangle 5"/>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219673"/>
            <a:ext cx="4114800" cy="580677"/>
          </a:xfrm>
          <a:prstGeom prst="rect">
            <a:avLst/>
          </a:prstGeom>
        </p:spPr>
      </p:pic>
    </p:spTree>
    <p:extLst>
      <p:ext uri="{BB962C8B-B14F-4D97-AF65-F5344CB8AC3E}">
        <p14:creationId xmlns:p14="http://schemas.microsoft.com/office/powerpoint/2010/main" val="35663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itch-00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
        <p:nvSpPr>
          <p:cNvPr id="9" name="Rectangle 8"/>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478631"/>
            <a:ext cx="5029200" cy="1374735"/>
          </a:xfrm>
          <a:prstGeom prst="rect">
            <a:avLst/>
          </a:prstGeom>
          <a:noFill/>
        </p:spPr>
        <p:txBody>
          <a:bodyPr wrap="square" rtlCol="0">
            <a:spAutoFit/>
          </a:bodyPr>
          <a:lstStyle/>
          <a:p>
            <a:pPr>
              <a:lnSpc>
                <a:spcPts val="5000"/>
              </a:lnSpc>
            </a:pPr>
            <a:r>
              <a:rPr lang="en-US" sz="4500" dirty="0">
                <a:solidFill>
                  <a:schemeClr val="bg1"/>
                </a:solidFill>
                <a:latin typeface="Impact" panose="020B0806030902050204" pitchFamily="34" charset="0"/>
              </a:rPr>
              <a:t>CLIMATE CHANGE AND THE AT INDUSTRY</a:t>
            </a:r>
          </a:p>
        </p:txBody>
      </p:sp>
      <p:sp>
        <p:nvSpPr>
          <p:cNvPr id="2" name="Title 1"/>
          <p:cNvSpPr>
            <a:spLocks noGrp="1"/>
          </p:cNvSpPr>
          <p:nvPr>
            <p:ph type="ctrTitle"/>
          </p:nvPr>
        </p:nvSpPr>
        <p:spPr>
          <a:xfrm>
            <a:off x="533400" y="1774031"/>
            <a:ext cx="4191000" cy="1102519"/>
          </a:xfrm>
        </p:spPr>
        <p:txBody>
          <a:bodyPr anchor="t">
            <a:normAutofit/>
          </a:bodyPr>
          <a:lstStyle/>
          <a:p>
            <a:pPr algn="l">
              <a:lnSpc>
                <a:spcPts val="1500"/>
              </a:lnSpc>
            </a:pPr>
            <a:r>
              <a:rPr lang="en-US" sz="1000" dirty="0">
                <a:solidFill>
                  <a:schemeClr val="bg1">
                    <a:alpha val="60000"/>
                  </a:schemeClr>
                </a:solidFill>
                <a:latin typeface="Verdana" panose="020B0604030504040204" pitchFamily="34" charset="0"/>
                <a:cs typeface="Lato" panose="020F0502020204030203" pitchFamily="34" charset="0"/>
              </a:rPr>
              <a:t>This section focuses on the relevance of climate change to the apparel and textile industry. It describes how the industry contributes to climate change. The industry is changing in response to climate change.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3486150"/>
            <a:ext cx="5867400" cy="332955"/>
          </a:xfrm>
          <a:prstGeom prst="rect">
            <a:avLst/>
          </a:prstGeom>
        </p:spPr>
      </p:pic>
      <p:sp>
        <p:nvSpPr>
          <p:cNvPr id="11" name="Title 1"/>
          <p:cNvSpPr txBox="1">
            <a:spLocks/>
          </p:cNvSpPr>
          <p:nvPr/>
        </p:nvSpPr>
        <p:spPr>
          <a:xfrm>
            <a:off x="533398" y="3526631"/>
            <a:ext cx="4572001"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800" dirty="0">
                <a:solidFill>
                  <a:schemeClr val="bg1">
                    <a:alpha val="50000"/>
                  </a:schemeClr>
                </a:solidFill>
                <a:latin typeface="Verdana" panose="020B0604030504040204" pitchFamily="34" charset="0"/>
                <a:cs typeface="Lato" panose="020F0502020204030203" pitchFamily="34" charset="0"/>
              </a:rPr>
              <a:t>ATHENAS is a multi-national Initiative funded by the U.S. Department of Agriculture</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267" y="4362278"/>
            <a:ext cx="1889453" cy="266872"/>
          </a:xfrm>
          <a:prstGeom prst="rect">
            <a:avLst/>
          </a:prstGeom>
        </p:spPr>
      </p:pic>
    </p:spTree>
    <p:extLst>
      <p:ext uri="{BB962C8B-B14F-4D97-AF65-F5344CB8AC3E}">
        <p14:creationId xmlns:p14="http://schemas.microsoft.com/office/powerpoint/2010/main" val="8151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APPAREL AND TEXTILES IS ONE OF THE BIGGEST GHG EMITTERS ON EARTH</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82936" y="156591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6" name="Title 1"/>
          <p:cNvSpPr txBox="1">
            <a:spLocks/>
          </p:cNvSpPr>
          <p:nvPr/>
        </p:nvSpPr>
        <p:spPr>
          <a:xfrm>
            <a:off x="382936" y="150495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As an industry, apparel and textiles is one of the biggest GHG emitters on Earth because of its huge size and global scope. In 2015, the global apparel and textile industry had a total value of nearly 2 trillion US dollars </a:t>
            </a:r>
            <a:r>
              <a:rPr lang="en-US" sz="1000" dirty="0">
                <a:solidFill>
                  <a:srgbClr val="323232"/>
                </a:solidFill>
                <a:latin typeface="Verdana" panose="020B0604030504040204" pitchFamily="34" charset="0"/>
                <a:cs typeface="Lato" panose="020F0502020204030203" pitchFamily="34" charset="0"/>
                <a:hlinkClick r:id="rId4"/>
              </a:rPr>
              <a:t>(http://www.slideshare.net/Euromonitor/state-of-the-apparel-and-footwear-market-in-2015).  </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Many processes and products necessary for making fibers, textiles and apparel products consume significant quantities of fossil fuels. As a result, the apparel and textile industry accounts for approximately 10% of total carbon emissions (</a:t>
            </a:r>
            <a:r>
              <a:rPr lang="en-US" sz="1000" dirty="0" err="1">
                <a:solidFill>
                  <a:srgbClr val="323232"/>
                </a:solidFill>
                <a:latin typeface="Verdana" panose="020B0604030504040204" pitchFamily="34" charset="0"/>
                <a:cs typeface="Lato" panose="020F0502020204030203" pitchFamily="34" charset="0"/>
              </a:rPr>
              <a:t>Zaffalon</a:t>
            </a:r>
            <a:r>
              <a:rPr lang="en-US" sz="1000" dirty="0">
                <a:solidFill>
                  <a:srgbClr val="323232"/>
                </a:solidFill>
                <a:latin typeface="Verdana" panose="020B0604030504040204" pitchFamily="34" charset="0"/>
                <a:cs typeface="Lato" panose="020F0502020204030203" pitchFamily="34" charset="0"/>
              </a:rPr>
              <a:t>, 2010).</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p:txBody>
      </p:sp>
    </p:spTree>
    <p:extLst>
      <p:ext uri="{BB962C8B-B14F-4D97-AF65-F5344CB8AC3E}">
        <p14:creationId xmlns:p14="http://schemas.microsoft.com/office/powerpoint/2010/main" val="392836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INPUTS AND OUTPUTS OF APPAREL</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AND TEXTILE SUPPLY CHAIN</a:t>
            </a:r>
          </a:p>
        </p:txBody>
      </p:sp>
      <p:sp>
        <p:nvSpPr>
          <p:cNvPr id="6" name="Title 1"/>
          <p:cNvSpPr txBox="1">
            <a:spLocks/>
          </p:cNvSpPr>
          <p:nvPr/>
        </p:nvSpPr>
        <p:spPr>
          <a:xfrm>
            <a:off x="2055367" y="1316831"/>
            <a:ext cx="5033264"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The following figure illustrates the apparel and textile supply chain with energy and raw material inputs recognized.  It also indicates that there are outputs (such as solid and liquid waste and air pollution) at each stage.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148" y="2226826"/>
            <a:ext cx="5677705" cy="2245534"/>
          </a:xfrm>
          <a:prstGeom prst="rect">
            <a:avLst/>
          </a:prstGeom>
        </p:spPr>
      </p:pic>
    </p:spTree>
    <p:extLst>
      <p:ext uri="{BB962C8B-B14F-4D97-AF65-F5344CB8AC3E}">
        <p14:creationId xmlns:p14="http://schemas.microsoft.com/office/powerpoint/2010/main" val="374137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143885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THE MANUFACTURING OF BOTH TEXTILES AND APPAREL CARRIES </a:t>
            </a:r>
            <a:r>
              <a:rPr lang="en-US" sz="3000" dirty="0">
                <a:solidFill>
                  <a:srgbClr val="A2C4DB"/>
                </a:solidFill>
                <a:latin typeface="Impact" panose="020B0806030902050204" pitchFamily="34" charset="0"/>
              </a:rPr>
              <a:t>HIGH</a:t>
            </a:r>
            <a:br>
              <a:rPr lang="en-US" sz="3000" dirty="0">
                <a:solidFill>
                  <a:srgbClr val="A2C4DB"/>
                </a:solidFill>
                <a:latin typeface="Impact" panose="020B0806030902050204" pitchFamily="34" charset="0"/>
              </a:rPr>
            </a:br>
            <a:r>
              <a:rPr lang="en-US" sz="3000" dirty="0">
                <a:solidFill>
                  <a:srgbClr val="A2C4DB"/>
                </a:solidFill>
                <a:latin typeface="Impact" panose="020B0806030902050204" pitchFamily="34" charset="0"/>
              </a:rPr>
              <a:t>ENERGY DEMANDS</a:t>
            </a:r>
          </a:p>
        </p:txBody>
      </p:sp>
      <p:sp>
        <p:nvSpPr>
          <p:cNvPr id="5" name="Title 1"/>
          <p:cNvSpPr txBox="1">
            <a:spLocks/>
          </p:cNvSpPr>
          <p:nvPr/>
        </p:nvSpPr>
        <p:spPr>
          <a:xfrm>
            <a:off x="382936" y="202311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Both the inputs and the outputs relate to climate change because of the GHG emissions associated with energy production and consumption in all stages.</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Manufacturing of both textiles and apparel depends heavily on industrial machinery, typically powered through the burning of fossil fuels.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65756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694421"/>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CARBON FOOTPRINT</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1943100" y="2216616"/>
            <a:ext cx="5257800" cy="73613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 The total amount of CO</a:t>
            </a:r>
            <a:r>
              <a:rPr lang="en-US" sz="1000" baseline="-20000" dirty="0">
                <a:solidFill>
                  <a:srgbClr val="323232"/>
                </a:solidFill>
                <a:latin typeface="Verdana" panose="020B0604030504040204" pitchFamily="34" charset="0"/>
                <a:cs typeface="Lato" panose="020F0502020204030203" pitchFamily="34" charset="0"/>
              </a:rPr>
              <a:t>2</a:t>
            </a:r>
            <a:r>
              <a:rPr lang="en-US" sz="1000" dirty="0">
                <a:solidFill>
                  <a:srgbClr val="323232"/>
                </a:solidFill>
                <a:latin typeface="Verdana" panose="020B0604030504040204" pitchFamily="34" charset="0"/>
                <a:cs typeface="Lato" panose="020F0502020204030203" pitchFamily="34" charset="0"/>
              </a:rPr>
              <a:t> and other greenhouse gases (GHGs) emitted over the full life cycle of a process or product.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79294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1887696"/>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A CARBON FOOTPRINT TAKES INTO ACCOUNT ENERGY INPUTS AND EMISSION OUTPUTS THROUGHOUT THE WHOLE SUPPLY CHAIN</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76936" y="2419350"/>
            <a:ext cx="5257800" cy="23774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It is estimated that </a:t>
            </a:r>
            <a:r>
              <a:rPr lang="en-US" sz="1000" b="1" dirty="0">
                <a:solidFill>
                  <a:srgbClr val="323232"/>
                </a:solidFill>
                <a:latin typeface="Verdana" panose="020B0604030504040204" pitchFamily="34" charset="0"/>
                <a:cs typeface="Lato" panose="020F0502020204030203" pitchFamily="34" charset="0"/>
              </a:rPr>
              <a:t>60 billion kilograms of fabric </a:t>
            </a:r>
            <a:r>
              <a:rPr lang="en-US" sz="1000" dirty="0">
                <a:solidFill>
                  <a:srgbClr val="323232"/>
                </a:solidFill>
                <a:latin typeface="Verdana" panose="020B0604030504040204" pitchFamily="34" charset="0"/>
                <a:cs typeface="Lato" panose="020F0502020204030203" pitchFamily="34" charset="0"/>
              </a:rPr>
              <a:t>are produced globally each year. This production requires </a:t>
            </a:r>
            <a:r>
              <a:rPr lang="en-US" sz="1000" b="1" dirty="0">
                <a:solidFill>
                  <a:srgbClr val="323232"/>
                </a:solidFill>
                <a:latin typeface="Verdana" panose="020B0604030504040204" pitchFamily="34" charset="0"/>
                <a:cs typeface="Lato" panose="020F0502020204030203" pitchFamily="34" charset="0"/>
              </a:rPr>
              <a:t>1 trillion kilowatt hours of electricity</a:t>
            </a:r>
            <a:r>
              <a:rPr lang="en-US" sz="1000" dirty="0">
                <a:solidFill>
                  <a:srgbClr val="323232"/>
                </a:solidFill>
                <a:latin typeface="Verdana" panose="020B0604030504040204" pitchFamily="34" charset="0"/>
                <a:cs typeface="Lato" panose="020F0502020204030203" pitchFamily="34" charset="0"/>
              </a:rPr>
              <a:t>. Every Kilowatt hour of electricity produced by </a:t>
            </a:r>
            <a:r>
              <a:rPr lang="en-US" sz="1000" b="1" dirty="0">
                <a:solidFill>
                  <a:srgbClr val="323232"/>
                </a:solidFill>
                <a:latin typeface="Verdana" panose="020B0604030504040204" pitchFamily="34" charset="0"/>
                <a:cs typeface="Lato" panose="020F0502020204030203" pitchFamily="34" charset="0"/>
              </a:rPr>
              <a:t>burning coal produces 900 grams of CO</a:t>
            </a:r>
            <a:r>
              <a:rPr lang="en-US" sz="1000" b="1" baseline="-20000" dirty="0">
                <a:solidFill>
                  <a:srgbClr val="323232"/>
                </a:solidFill>
                <a:latin typeface="Verdana" panose="020B0604030504040204" pitchFamily="34" charset="0"/>
                <a:cs typeface="Lato" panose="020F0502020204030203" pitchFamily="34" charset="0"/>
              </a:rPr>
              <a:t>2</a:t>
            </a:r>
            <a:r>
              <a:rPr lang="en-US" sz="1000" dirty="0">
                <a:solidFill>
                  <a:srgbClr val="323232"/>
                </a:solidFill>
                <a:latin typeface="Verdana" panose="020B0604030504040204" pitchFamily="34" charset="0"/>
                <a:cs typeface="Lato" panose="020F0502020204030203" pitchFamily="34" charset="0"/>
              </a:rPr>
              <a:t> (Conca, 2012).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54562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0" y="0"/>
            <a:ext cx="9144000" cy="5143500"/>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552700" y="1200150"/>
            <a:ext cx="4038600" cy="1896821"/>
            <a:chOff x="2552700" y="1352550"/>
            <a:chExt cx="4038600" cy="1896821"/>
          </a:xfrm>
        </p:grpSpPr>
        <p:sp>
          <p:nvSpPr>
            <p:cNvPr id="4" name="TextBox 3"/>
            <p:cNvSpPr txBox="1"/>
            <p:nvPr/>
          </p:nvSpPr>
          <p:spPr>
            <a:xfrm>
              <a:off x="2552700" y="1352550"/>
              <a:ext cx="4038600" cy="1246495"/>
            </a:xfrm>
            <a:prstGeom prst="rect">
              <a:avLst/>
            </a:prstGeom>
            <a:noFill/>
          </p:spPr>
          <p:txBody>
            <a:bodyPr wrap="square" rtlCol="0">
              <a:spAutoFit/>
            </a:bodyPr>
            <a:lstStyle/>
            <a:p>
              <a:pPr algn="ctr">
                <a:lnSpc>
                  <a:spcPts val="4500"/>
                </a:lnSpc>
              </a:pPr>
              <a:r>
                <a:rPr lang="en-US" sz="4000" dirty="0">
                  <a:solidFill>
                    <a:schemeClr val="bg1"/>
                  </a:solidFill>
                  <a:latin typeface="Impact" panose="020B0806030902050204" pitchFamily="34" charset="0"/>
                </a:rPr>
                <a:t>127,000 </a:t>
              </a:r>
              <a:r>
                <a:rPr lang="en-US" sz="4000" dirty="0">
                  <a:solidFill>
                    <a:srgbClr val="A2C4DB"/>
                  </a:solidFill>
                  <a:latin typeface="Impact" panose="020B0806030902050204" pitchFamily="34" charset="0"/>
                </a:rPr>
                <a:t>MEGAJOULES</a:t>
              </a:r>
            </a:p>
          </p:txBody>
        </p:sp>
        <p:sp>
          <p:nvSpPr>
            <p:cNvPr id="5" name="TextBox 4"/>
            <p:cNvSpPr txBox="1"/>
            <p:nvPr/>
          </p:nvSpPr>
          <p:spPr>
            <a:xfrm>
              <a:off x="2552700" y="2571750"/>
              <a:ext cx="4038600" cy="677621"/>
            </a:xfrm>
            <a:prstGeom prst="rect">
              <a:avLst/>
            </a:prstGeom>
            <a:noFill/>
          </p:spPr>
          <p:txBody>
            <a:bodyPr wrap="square" tIns="0" rtlCol="0">
              <a:spAutoFit/>
            </a:bodyPr>
            <a:lstStyle/>
            <a:p>
              <a:pPr algn="ctr">
                <a:lnSpc>
                  <a:spcPts val="1700"/>
                </a:lnSpc>
              </a:pPr>
              <a:r>
                <a:rPr lang="en-US" sz="1200" dirty="0">
                  <a:solidFill>
                    <a:srgbClr val="A2C4DB"/>
                  </a:solidFill>
                  <a:latin typeface="Verdana" panose="020B0604030504040204" pitchFamily="34" charset="0"/>
                  <a:cs typeface="Lato" panose="020F0502020204030203" pitchFamily="34" charset="0"/>
                </a:rPr>
                <a:t>Manufacturing 1 ton of polyester fiber consumes up to </a:t>
              </a:r>
              <a:r>
                <a:rPr lang="en-US" sz="1200" b="1" dirty="0">
                  <a:solidFill>
                    <a:srgbClr val="A2C4DB"/>
                  </a:solidFill>
                  <a:latin typeface="Verdana" panose="020B0604030504040204" pitchFamily="34" charset="0"/>
                  <a:cs typeface="Lato" panose="020F0502020204030203" pitchFamily="34" charset="0"/>
                </a:rPr>
                <a:t>127,000 </a:t>
              </a:r>
              <a:r>
                <a:rPr lang="en-US" sz="1200" b="1" dirty="0" err="1">
                  <a:solidFill>
                    <a:srgbClr val="A2C4DB"/>
                  </a:solidFill>
                  <a:latin typeface="Verdana" panose="020B0604030504040204" pitchFamily="34" charset="0"/>
                  <a:cs typeface="Lato" panose="020F0502020204030203" pitchFamily="34" charset="0"/>
                </a:rPr>
                <a:t>megajoules</a:t>
              </a:r>
              <a:r>
                <a:rPr lang="en-US" sz="1200" dirty="0">
                  <a:solidFill>
                    <a:srgbClr val="A2C4DB"/>
                  </a:solidFill>
                  <a:latin typeface="Verdana" panose="020B0604030504040204" pitchFamily="34" charset="0"/>
                  <a:cs typeface="Lato" panose="020F0502020204030203" pitchFamily="34" charset="0"/>
                </a:rPr>
                <a:t>, and in 2010, 64 billion pounds of polyester were produced.</a:t>
              </a:r>
            </a:p>
          </p:txBody>
        </p:sp>
      </p:grpSp>
      <p:sp>
        <p:nvSpPr>
          <p:cNvPr id="9" name="TextBox 8"/>
          <p:cNvSpPr txBox="1"/>
          <p:nvPr/>
        </p:nvSpPr>
        <p:spPr>
          <a:xfrm>
            <a:off x="1923289" y="4400550"/>
            <a:ext cx="5297423" cy="512961"/>
          </a:xfrm>
          <a:prstGeom prst="rect">
            <a:avLst/>
          </a:prstGeom>
          <a:noFill/>
        </p:spPr>
        <p:txBody>
          <a:bodyPr wrap="square" lIns="0" tIns="0" rIns="0" bIns="0" rtlCol="0">
            <a:spAutoFit/>
          </a:bodyPr>
          <a:lstStyle/>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Source: </a:t>
            </a:r>
            <a:r>
              <a:rPr lang="en-US" sz="600" dirty="0" err="1">
                <a:solidFill>
                  <a:schemeClr val="bg1">
                    <a:alpha val="50000"/>
                  </a:schemeClr>
                </a:solidFill>
                <a:latin typeface="Verdana" panose="020B0604030504040204" pitchFamily="34" charset="0"/>
                <a:cs typeface="Lato" panose="020F0502020204030203" pitchFamily="34" charset="0"/>
              </a:rPr>
              <a:t>Cherret</a:t>
            </a:r>
            <a:r>
              <a:rPr lang="en-US" sz="600" dirty="0">
                <a:solidFill>
                  <a:schemeClr val="bg1">
                    <a:alpha val="50000"/>
                  </a:schemeClr>
                </a:solidFill>
                <a:latin typeface="Verdana" panose="020B0604030504040204" pitchFamily="34" charset="0"/>
                <a:cs typeface="Lato" panose="020F0502020204030203" pitchFamily="34" charset="0"/>
              </a:rPr>
              <a:t>, N., Barrett, J., </a:t>
            </a:r>
            <a:r>
              <a:rPr lang="en-US" sz="600" dirty="0" err="1">
                <a:solidFill>
                  <a:schemeClr val="bg1">
                    <a:alpha val="50000"/>
                  </a:schemeClr>
                </a:solidFill>
                <a:latin typeface="Verdana" panose="020B0604030504040204" pitchFamily="34" charset="0"/>
                <a:cs typeface="Lato" panose="020F0502020204030203" pitchFamily="34" charset="0"/>
              </a:rPr>
              <a:t>Clemett</a:t>
            </a:r>
            <a:r>
              <a:rPr lang="en-US" sz="600" dirty="0">
                <a:solidFill>
                  <a:schemeClr val="bg1">
                    <a:alpha val="50000"/>
                  </a:schemeClr>
                </a:solidFill>
                <a:latin typeface="Verdana" panose="020B0604030504040204" pitchFamily="34" charset="0"/>
                <a:cs typeface="Lato" panose="020F0502020204030203" pitchFamily="34" charset="0"/>
              </a:rPr>
              <a:t>, A., Chadwick, M., &amp; Chadwick, M.J. (2005). </a:t>
            </a:r>
          </a:p>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Ecological footprint and water analysis of cotton, hemp, and polyester. Sweden: Stockholm Environment Institute.</a:t>
            </a:r>
          </a:p>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Luke, J. (</a:t>
            </a:r>
            <a:r>
              <a:rPr lang="en-US" sz="600" dirty="0" err="1">
                <a:solidFill>
                  <a:schemeClr val="bg1">
                    <a:alpha val="50000"/>
                  </a:schemeClr>
                </a:solidFill>
                <a:latin typeface="Verdana" panose="020B0604030504040204" pitchFamily="34" charset="0"/>
                <a:cs typeface="Lato" panose="020F0502020204030203" pitchFamily="34" charset="0"/>
              </a:rPr>
              <a:t>n.d.</a:t>
            </a:r>
            <a:r>
              <a:rPr lang="en-US" sz="600" dirty="0">
                <a:solidFill>
                  <a:schemeClr val="bg1">
                    <a:alpha val="50000"/>
                  </a:schemeClr>
                </a:solidFill>
                <a:latin typeface="Verdana" panose="020B0604030504040204" pitchFamily="34" charset="0"/>
                <a:cs typeface="Lato" panose="020F0502020204030203" pitchFamily="34" charset="0"/>
              </a:rPr>
              <a:t>). Polyester a geography saga and all.</a:t>
            </a:r>
          </a:p>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EIA. (2015). How much electricity does an American home use?</a:t>
            </a:r>
          </a:p>
        </p:txBody>
      </p:sp>
    </p:spTree>
    <p:extLst>
      <p:ext uri="{BB962C8B-B14F-4D97-AF65-F5344CB8AC3E}">
        <p14:creationId xmlns:p14="http://schemas.microsoft.com/office/powerpoint/2010/main" val="303019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6553200" cy="1887696"/>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BUSINESS FOR SOCIAL RESPONSIBILITY (2009) CALCULATED AGGREGATE CLOTHING LIFE CYCLE GREENHOUSE GAS EMISSIONS AND DETERMINED THE FOLLOWING:</a:t>
            </a:r>
          </a:p>
        </p:txBody>
      </p:sp>
      <p:sp>
        <p:nvSpPr>
          <p:cNvPr id="6" name="Title 1"/>
          <p:cNvSpPr txBox="1">
            <a:spLocks/>
          </p:cNvSpPr>
          <p:nvPr/>
        </p:nvSpPr>
        <p:spPr>
          <a:xfrm>
            <a:off x="381000" y="25095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Fiber production accounted for 18% of total clothing greenhouse gas emissions</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Spinning accounted for 16%</a:t>
            </a:r>
          </a:p>
        </p:txBody>
      </p:sp>
      <p:sp>
        <p:nvSpPr>
          <p:cNvPr id="7" name="Title 1"/>
          <p:cNvSpPr txBox="1">
            <a:spLocks/>
          </p:cNvSpPr>
          <p:nvPr/>
        </p:nvSpPr>
        <p:spPr>
          <a:xfrm>
            <a:off x="4572000" y="25095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Consumer care for 39%</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Other stages along the supply chain accounted for between 1% and 7% each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59745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THENAS">
      <a:dk1>
        <a:srgbClr val="323232"/>
      </a:dk1>
      <a:lt1>
        <a:srgbClr val="FFFFFF"/>
      </a:lt1>
      <a:dk2>
        <a:srgbClr val="003A61"/>
      </a:dk2>
      <a:lt2>
        <a:srgbClr val="FFFFFF"/>
      </a:lt2>
      <a:accent1>
        <a:srgbClr val="77C753"/>
      </a:accent1>
      <a:accent2>
        <a:srgbClr val="AAE7E7"/>
      </a:accent2>
      <a:accent3>
        <a:srgbClr val="E1EDF6"/>
      </a:accent3>
      <a:accent4>
        <a:srgbClr val="1F6391"/>
      </a:accent4>
      <a:accent5>
        <a:srgbClr val="9EBCD2"/>
      </a:accent5>
      <a:accent6>
        <a:srgbClr val="034F83"/>
      </a:accent6>
      <a:hlink>
        <a:srgbClr val="9EBCD2"/>
      </a:hlink>
      <a:folHlink>
        <a:srgbClr val="9EBC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1180</Words>
  <Application>Microsoft Office PowerPoint</Application>
  <PresentationFormat>On-screen Show (16:9)</PresentationFormat>
  <Paragraphs>76</Paragraphs>
  <Slides>16</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Impact</vt:lpstr>
      <vt:lpstr>Lato</vt:lpstr>
      <vt:lpstr>Verdana</vt:lpstr>
      <vt:lpstr>Office Theme</vt:lpstr>
      <vt:lpstr>PowerPoint Presentation</vt:lpstr>
      <vt:lpstr>This section focuses on the relevance of climate change to the apparel and textile industry. It describes how the industry contributes to climate change. The industry is changing in response to climate change.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Livy Seirer</dc:creator>
  <cp:lastModifiedBy>Livy Seirer</cp:lastModifiedBy>
  <cp:revision>208</cp:revision>
  <dcterms:created xsi:type="dcterms:W3CDTF">2016-04-14T20:38:05Z</dcterms:created>
  <dcterms:modified xsi:type="dcterms:W3CDTF">2016-07-06T15:28:32Z</dcterms:modified>
</cp:coreProperties>
</file>