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6" r:id="rId3"/>
    <p:sldId id="296" r:id="rId4"/>
    <p:sldId id="297" r:id="rId5"/>
    <p:sldId id="298" r:id="rId6"/>
    <p:sldId id="299" r:id="rId7"/>
    <p:sldId id="300" r:id="rId8"/>
    <p:sldId id="301" r:id="rId9"/>
    <p:sldId id="307" r:id="rId10"/>
    <p:sldId id="286" r:id="rId11"/>
    <p:sldId id="304" r:id="rId12"/>
    <p:sldId id="290" r:id="rId1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4" clrIdx="0">
    <p:extLst>
      <p:ext uri="{19B8F6BF-5375-455C-9EA6-DF929625EA0E}">
        <p15:presenceInfo xmlns:p15="http://schemas.microsoft.com/office/powerpoint/2012/main" userId="S-1-5-21-57989841-1060284298-1708537768-3630" providerId="AD"/>
      </p:ext>
    </p:extLst>
  </p:cmAuthor>
  <p:cmAuthor id="2" name="Livy Seirer" initials="LS" lastIdx="2"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DB"/>
    <a:srgbClr val="034F83"/>
    <a:srgbClr val="1A3B5E"/>
    <a:srgbClr val="000000"/>
    <a:srgbClr val="323232"/>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79" autoAdjust="0"/>
  </p:normalViewPr>
  <p:slideViewPr>
    <p:cSldViewPr showGuides="1">
      <p:cViewPr varScale="1">
        <p:scale>
          <a:sx n="118" d="100"/>
          <a:sy n="118" d="100"/>
        </p:scale>
        <p:origin x="140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97B8F3-0781-4607-8DED-D0BE814C7C45}" type="datetimeFigureOut">
              <a:rPr lang="en-US" smtClean="0"/>
              <a:t>7/6/2016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ABD4BD-DEB0-4CCC-965D-E9BE2C85107F}" type="slidenum">
              <a:rPr lang="en-US" smtClean="0"/>
              <a:t>‹#›</a:t>
            </a:fld>
            <a:endParaRPr lang="en-US"/>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alpha val="60000"/>
                  </a:schemeClr>
                </a:solidFill>
                <a:latin typeface="Verdana" panose="020B0604030504040204" pitchFamily="34" charset="0"/>
                <a:cs typeface="Lato" panose="020F0502020204030203" pitchFamily="34" charset="0"/>
              </a:rPr>
              <a:t>The impacts of climate change are diverse and influence both natural and human systems. The impacts will challenge us to adapt for the purpose of mitigating and accommodating the changes to natural systems that will affect human systems such as food and fiber production, health and economics. </a:t>
            </a:r>
          </a:p>
          <a:p>
            <a:endParaRPr lang="en-US" sz="1200" dirty="0">
              <a:solidFill>
                <a:schemeClr val="bg1">
                  <a:alpha val="60000"/>
                </a:schemeClr>
              </a:solidFill>
              <a:latin typeface="Verdana" panose="020B0604030504040204" pitchFamily="34" charset="0"/>
              <a:cs typeface="Lato" panose="020F0502020204030203" pitchFamily="34" charset="0"/>
            </a:endParaRPr>
          </a:p>
          <a:p>
            <a:r>
              <a:rPr lang="en-US" dirty="0">
                <a:solidFill>
                  <a:schemeClr val="bg1">
                    <a:alpha val="60000"/>
                  </a:schemeClr>
                </a:solidFill>
                <a:latin typeface="Verdana" panose="020B0604030504040204" pitchFamily="34" charset="0"/>
                <a:cs typeface="Lato" panose="020F0502020204030203" pitchFamily="34" charset="0"/>
              </a:rPr>
              <a:t>Educators have the potential to inspire decisions, actions, and change. The information in this module is focused on the impacts of climate change. It provides information and resources for you to bring into the classroom to help students understand not only the urgent need for change, but also the opportunity to be part of the transformation. </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2</a:t>
            </a:fld>
            <a:endParaRPr lang="en-US"/>
          </a:p>
        </p:txBody>
      </p:sp>
    </p:spTree>
    <p:extLst>
      <p:ext uri="{BB962C8B-B14F-4D97-AF65-F5344CB8AC3E}">
        <p14:creationId xmlns:p14="http://schemas.microsoft.com/office/powerpoint/2010/main" val="169285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23232"/>
                </a:solidFill>
                <a:latin typeface="Verdana" panose="020B0604030504040204" pitchFamily="34" charset="0"/>
                <a:cs typeface="Lato" panose="020F0502020204030203" pitchFamily="34" charset="0"/>
              </a:rPr>
              <a:t>Human Influence on the climate system is clear and clearly growing.</a:t>
            </a:r>
          </a:p>
        </p:txBody>
      </p:sp>
      <p:sp>
        <p:nvSpPr>
          <p:cNvPr id="4" name="Slide Number Placeholder 3"/>
          <p:cNvSpPr>
            <a:spLocks noGrp="1"/>
          </p:cNvSpPr>
          <p:nvPr>
            <p:ph type="sldNum" sz="quarter" idx="10"/>
          </p:nvPr>
        </p:nvSpPr>
        <p:spPr/>
        <p:txBody>
          <a:bodyPr/>
          <a:lstStyle/>
          <a:p>
            <a:fld id="{51ABD4BD-DEB0-4CCC-965D-E9BE2C85107F}" type="slidenum">
              <a:rPr lang="en-US" smtClean="0"/>
              <a:t>4</a:t>
            </a:fld>
            <a:endParaRPr lang="en-US"/>
          </a:p>
        </p:txBody>
      </p:sp>
    </p:spTree>
    <p:extLst>
      <p:ext uri="{BB962C8B-B14F-4D97-AF65-F5344CB8AC3E}">
        <p14:creationId xmlns:p14="http://schemas.microsoft.com/office/powerpoint/2010/main" val="320356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23232"/>
                </a:solidFill>
                <a:latin typeface="Verdana" panose="020B0604030504040204" pitchFamily="34" charset="0"/>
                <a:cs typeface="Lato" panose="020F0502020204030203" pitchFamily="34" charset="0"/>
              </a:rPr>
              <a:t>We must act quickly and decisively if we want to avoid increasingly destructive outcomes.</a:t>
            </a:r>
          </a:p>
        </p:txBody>
      </p:sp>
      <p:sp>
        <p:nvSpPr>
          <p:cNvPr id="4" name="Slide Number Placeholder 3"/>
          <p:cNvSpPr>
            <a:spLocks noGrp="1"/>
          </p:cNvSpPr>
          <p:nvPr>
            <p:ph type="sldNum" sz="quarter" idx="10"/>
          </p:nvPr>
        </p:nvSpPr>
        <p:spPr/>
        <p:txBody>
          <a:bodyPr/>
          <a:lstStyle/>
          <a:p>
            <a:fld id="{51ABD4BD-DEB0-4CCC-965D-E9BE2C85107F}" type="slidenum">
              <a:rPr lang="en-US" smtClean="0"/>
              <a:t>5</a:t>
            </a:fld>
            <a:endParaRPr lang="en-US"/>
          </a:p>
        </p:txBody>
      </p:sp>
    </p:spTree>
    <p:extLst>
      <p:ext uri="{BB962C8B-B14F-4D97-AF65-F5344CB8AC3E}">
        <p14:creationId xmlns:p14="http://schemas.microsoft.com/office/powerpoint/2010/main" val="241390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23232"/>
                </a:solidFill>
                <a:latin typeface="Verdana" panose="020B0604030504040204" pitchFamily="34" charset="0"/>
                <a:cs typeface="Lato" panose="020F0502020204030203" pitchFamily="34" charset="0"/>
              </a:rPr>
              <a:t>We have the means to limit climate change and build a better future.</a:t>
            </a:r>
          </a:p>
        </p:txBody>
      </p:sp>
      <p:sp>
        <p:nvSpPr>
          <p:cNvPr id="4" name="Slide Number Placeholder 3"/>
          <p:cNvSpPr>
            <a:spLocks noGrp="1"/>
          </p:cNvSpPr>
          <p:nvPr>
            <p:ph type="sldNum" sz="quarter" idx="10"/>
          </p:nvPr>
        </p:nvSpPr>
        <p:spPr/>
        <p:txBody>
          <a:bodyPr/>
          <a:lstStyle/>
          <a:p>
            <a:fld id="{51ABD4BD-DEB0-4CCC-965D-E9BE2C85107F}" type="slidenum">
              <a:rPr lang="en-US" smtClean="0"/>
              <a:t>6</a:t>
            </a:fld>
            <a:endParaRPr lang="en-US"/>
          </a:p>
        </p:txBody>
      </p:sp>
    </p:spTree>
    <p:extLst>
      <p:ext uri="{BB962C8B-B14F-4D97-AF65-F5344CB8AC3E}">
        <p14:creationId xmlns:p14="http://schemas.microsoft.com/office/powerpoint/2010/main" val="396092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23232"/>
                </a:solidFill>
                <a:latin typeface="Lato" panose="020F0502020204030203" pitchFamily="34" charset="0"/>
                <a:cs typeface="Lato" panose="020F0502020204030203" pitchFamily="34" charset="0"/>
              </a:rPr>
              <a:t>Not all consequences of climate change are negative, but the impact of the negative consequences far out weigh the potential benefits of the positive consequences.</a:t>
            </a:r>
          </a:p>
        </p:txBody>
      </p:sp>
      <p:sp>
        <p:nvSpPr>
          <p:cNvPr id="4" name="Slide Number Placeholder 3"/>
          <p:cNvSpPr>
            <a:spLocks noGrp="1"/>
          </p:cNvSpPr>
          <p:nvPr>
            <p:ph type="sldNum" sz="quarter" idx="10"/>
          </p:nvPr>
        </p:nvSpPr>
        <p:spPr/>
        <p:txBody>
          <a:bodyPr/>
          <a:lstStyle/>
          <a:p>
            <a:fld id="{51ABD4BD-DEB0-4CCC-965D-E9BE2C85107F}" type="slidenum">
              <a:rPr lang="en-US" smtClean="0"/>
              <a:t>7</a:t>
            </a:fld>
            <a:endParaRPr lang="en-US"/>
          </a:p>
        </p:txBody>
      </p:sp>
    </p:spTree>
    <p:extLst>
      <p:ext uri="{BB962C8B-B14F-4D97-AF65-F5344CB8AC3E}">
        <p14:creationId xmlns:p14="http://schemas.microsoft.com/office/powerpoint/2010/main" val="76472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Significant impacts from melting ice caps: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Rising sea levels and release of methane (a greenhouse gas)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Loss of polar bear population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Salt water contamination of fresh water systems (rivers, aquifers, coastal wetlands, rice paddies)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Flooding of low-lying areas</a:t>
            </a:r>
          </a:p>
          <a:p>
            <a:pPr defTabSz="931774">
              <a:defRPr/>
            </a:pP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8</a:t>
            </a:fld>
            <a:endParaRPr lang="en-US"/>
          </a:p>
        </p:txBody>
      </p:sp>
    </p:spTree>
    <p:extLst>
      <p:ext uri="{BB962C8B-B14F-4D97-AF65-F5344CB8AC3E}">
        <p14:creationId xmlns:p14="http://schemas.microsoft.com/office/powerpoint/2010/main" val="66047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https://www.washingtonpost.com/video/c/embed/3be904be-bfc6-11e5-98c8-7fab78677d51</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The video is by Chris Mooney of </a:t>
            </a:r>
            <a:r>
              <a:rPr lang="en-US" sz="1200" i="1" dirty="0">
                <a:solidFill>
                  <a:srgbClr val="323232"/>
                </a:solidFill>
                <a:latin typeface="Verdana" panose="020B0604030504040204" pitchFamily="34" charset="0"/>
                <a:cs typeface="Lato" panose="020F0502020204030203" pitchFamily="34" charset="0"/>
              </a:rPr>
              <a:t>The Washington Post </a:t>
            </a:r>
            <a:r>
              <a:rPr lang="en-US" sz="1200" dirty="0">
                <a:solidFill>
                  <a:srgbClr val="323232"/>
                </a:solidFill>
                <a:latin typeface="Verdana" panose="020B0604030504040204" pitchFamily="34" charset="0"/>
                <a:cs typeface="Lato" panose="020F0502020204030203" pitchFamily="34" charset="0"/>
              </a:rPr>
              <a:t>and addresses the NASA and NOAA findings that 2015 was the hottest</a:t>
            </a:r>
            <a:br>
              <a:rPr lang="en-US" sz="1200" dirty="0">
                <a:solidFill>
                  <a:srgbClr val="323232"/>
                </a:solidFill>
                <a:latin typeface="Verdana" panose="020B0604030504040204" pitchFamily="34" charset="0"/>
                <a:cs typeface="Lato" panose="020F0502020204030203" pitchFamily="34" charset="0"/>
              </a:rPr>
            </a:br>
            <a:r>
              <a:rPr lang="en-US" sz="1200" dirty="0">
                <a:solidFill>
                  <a:srgbClr val="323232"/>
                </a:solidFill>
                <a:latin typeface="Verdana" panose="020B0604030504040204" pitchFamily="34" charset="0"/>
                <a:cs typeface="Lato" panose="020F0502020204030203" pitchFamily="34" charset="0"/>
              </a:rPr>
              <a:t>year on record.</a:t>
            </a:r>
          </a:p>
        </p:txBody>
      </p:sp>
      <p:sp>
        <p:nvSpPr>
          <p:cNvPr id="4" name="Slide Number Placeholder 3"/>
          <p:cNvSpPr>
            <a:spLocks noGrp="1"/>
          </p:cNvSpPr>
          <p:nvPr>
            <p:ph type="sldNum" sz="quarter" idx="10"/>
          </p:nvPr>
        </p:nvSpPr>
        <p:spPr/>
        <p:txBody>
          <a:bodyPr/>
          <a:lstStyle/>
          <a:p>
            <a:fld id="{51ABD4BD-DEB0-4CCC-965D-E9BE2C85107F}" type="slidenum">
              <a:rPr lang="en-US" smtClean="0"/>
              <a:t>9</a:t>
            </a:fld>
            <a:endParaRPr lang="en-US"/>
          </a:p>
        </p:txBody>
      </p:sp>
    </p:spTree>
    <p:extLst>
      <p:ext uri="{BB962C8B-B14F-4D97-AF65-F5344CB8AC3E}">
        <p14:creationId xmlns:p14="http://schemas.microsoft.com/office/powerpoint/2010/main" val="149410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11</a:t>
            </a:fld>
            <a:endParaRPr lang="en-US"/>
          </a:p>
        </p:txBody>
      </p:sp>
    </p:spTree>
    <p:extLst>
      <p:ext uri="{BB962C8B-B14F-4D97-AF65-F5344CB8AC3E}">
        <p14:creationId xmlns:p14="http://schemas.microsoft.com/office/powerpoint/2010/main" val="238733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www.ces.fau.edu/nasa/impacts/" TargetMode="External"/><Relationship Id="rId13" Type="http://schemas.openxmlformats.org/officeDocument/2006/relationships/hyperlink" Target="https://ipcc-wg2.gov/AR5/images/uploads/WG2AR5_SPM_FINAL.pdf" TargetMode="External"/><Relationship Id="rId3" Type="http://schemas.openxmlformats.org/officeDocument/2006/relationships/image" Target="../media/image9.png"/><Relationship Id="rId7" Type="http://schemas.openxmlformats.org/officeDocument/2006/relationships/hyperlink" Target="http://www.ces.fau.edu/nasa/" TargetMode="External"/><Relationship Id="rId12" Type="http://schemas.openxmlformats.org/officeDocument/2006/relationships/hyperlink" Target="http://ar5-syr.ipcc.ch/"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youtube.com/playlist?list=PLAHtWWrZTgn_t6r31ZT97B5X5w_wG_ndF" TargetMode="External"/><Relationship Id="rId11" Type="http://schemas.openxmlformats.org/officeDocument/2006/relationships/hyperlink" Target="https://www.youtube.com/watch?v=j91h4uUSXSI" TargetMode="External"/><Relationship Id="rId5" Type="http://schemas.openxmlformats.org/officeDocument/2006/relationships/hyperlink" Target="https://www.youtube.com/user/climateliteracy" TargetMode="External"/><Relationship Id="rId10" Type="http://schemas.openxmlformats.org/officeDocument/2006/relationships/hyperlink" Target="http://www.youtube.com/watch?v=VttL3ZYQpy4&amp;feature=youtu.be" TargetMode="External"/><Relationship Id="rId4" Type="http://schemas.openxmlformats.org/officeDocument/2006/relationships/image" Target="../media/image10.png"/><Relationship Id="rId9" Type="http://schemas.openxmlformats.org/officeDocument/2006/relationships/hyperlink" Target="http://pics.uvic.ca/education/climate-insights-101" TargetMode="Externa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worldoceanreview.com/en/wor&#8208;1/coasts/" TargetMode="External"/><Relationship Id="rId3" Type="http://schemas.openxmlformats.org/officeDocument/2006/relationships/image" Target="../media/image9.png"/><Relationship Id="rId7" Type="http://schemas.openxmlformats.org/officeDocument/2006/relationships/hyperlink" Target="http://www.space.com/22965-climate-change-impact-nasa-s-21st-century-predictions-video.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voanews.com/content/un-report-world-isnt-prepared-for-impacts-of-climate-change/1883060.html" TargetMode="External"/><Relationship Id="rId5" Type="http://schemas.openxmlformats.org/officeDocument/2006/relationships/hyperlink" Target="https://www.washingtonpost.com/news/energy-environment/wp/2016/02/08/what-the-earth-will-be-like-in-10000-years-according-to-scientists/" TargetMode="External"/><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www.wunderground.com/climate/facts/negative_impacts.asp"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pcc.ch/pdf/press/140923_RP_statement_NY.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www.washingtonpost.com/video/c/embed/3be904be-bfc6-11e5-98c8-7fab78677d5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 r="47405"/>
          <a:stretch/>
        </p:blipFill>
        <p:spPr>
          <a:xfrm>
            <a:off x="-137160" y="-90055"/>
            <a:ext cx="4709160" cy="5392449"/>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361950"/>
            <a:ext cx="8382000" cy="4419600"/>
            <a:chOff x="381000" y="619125"/>
            <a:chExt cx="8382000" cy="4419600"/>
          </a:xfrm>
        </p:grpSpPr>
        <p:sp>
          <p:nvSpPr>
            <p:cNvPr id="3" name="TextBox 2"/>
            <p:cNvSpPr txBox="1"/>
            <p:nvPr/>
          </p:nvSpPr>
          <p:spPr>
            <a:xfrm>
              <a:off x="381000" y="1847850"/>
              <a:ext cx="3840480" cy="943848"/>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619125"/>
              <a:ext cx="3840480" cy="4419600"/>
            </a:xfrm>
            <a:prstGeom prst="rect">
              <a:avLst/>
            </a:prstGeom>
          </p:spPr>
          <p:txBody>
            <a:bodyPr t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A University of British Columbia online course  </a:t>
              </a:r>
              <a:r>
                <a:rPr lang="en-US" sz="900" dirty="0">
                  <a:solidFill>
                    <a:srgbClr val="323232"/>
                  </a:solidFill>
                  <a:latin typeface="Verdana" panose="020B0604030504040204" pitchFamily="34" charset="0"/>
                  <a:cs typeface="Lato" panose="020F0502020204030203" pitchFamily="34" charset="0"/>
                  <a:hlinkClick r:id="rId5"/>
                </a:rPr>
                <a:t>https://www.youtube.com/user/climateliteracy</a:t>
              </a:r>
              <a:endParaRPr lang="en-US" sz="900" dirty="0">
                <a:solidFill>
                  <a:srgbClr val="323232"/>
                </a:solidFill>
                <a:latin typeface="Verdana" panose="020B0604030504040204" pitchFamily="34" charset="0"/>
                <a:cs typeface="Lato" panose="020F0502020204030203" pitchFamily="34" charset="0"/>
              </a:endParaRPr>
            </a:p>
            <a:p>
              <a:pPr marL="274320" algn="l">
                <a:lnSpc>
                  <a:spcPts val="1200"/>
                </a:lnSpc>
                <a:spcBef>
                  <a:spcPts val="1200"/>
                </a:spcBef>
                <a:buClr>
                  <a:srgbClr val="A2C4DB"/>
                </a:buClr>
              </a:pPr>
              <a:r>
                <a:rPr lang="en-US" sz="700" dirty="0">
                  <a:solidFill>
                    <a:srgbClr val="323232"/>
                  </a:solidFill>
                  <a:latin typeface="Verdana" panose="020B0604030504040204" pitchFamily="34" charset="0"/>
                  <a:cs typeface="Lato" panose="020F0502020204030203" pitchFamily="34" charset="0"/>
                </a:rPr>
                <a:t>Of particular interest: </a:t>
              </a:r>
              <a:r>
                <a:rPr lang="en-US" sz="700" i="1" dirty="0">
                  <a:solidFill>
                    <a:srgbClr val="323232"/>
                  </a:solidFill>
                  <a:latin typeface="Verdana" panose="020B0604030504040204" pitchFamily="34" charset="0"/>
                  <a:cs typeface="Lato" panose="020F0502020204030203" pitchFamily="34" charset="0"/>
                </a:rPr>
                <a:t>Module 7 Climate Change Impacts </a:t>
              </a:r>
              <a:r>
                <a:rPr lang="en-US" sz="700" dirty="0">
                  <a:solidFill>
                    <a:srgbClr val="323232"/>
                  </a:solidFill>
                  <a:latin typeface="Verdana" panose="020B0604030504040204" pitchFamily="34" charset="0"/>
                  <a:cs typeface="Lato" panose="020F0502020204030203" pitchFamily="34" charset="0"/>
                  <a:hlinkClick r:id="rId6"/>
                </a:rPr>
                <a:t>https://www.youtube.com/playlist?list=PLAHtWWrZTgn_t6r31ZT97B5X5w_wG_ndF</a:t>
              </a:r>
              <a:endParaRPr lang="en-US" sz="7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NASA Climate Science Investigations   </a:t>
              </a:r>
              <a:r>
                <a:rPr lang="en-US" sz="900" dirty="0">
                  <a:solidFill>
                    <a:srgbClr val="323232"/>
                  </a:solidFill>
                  <a:latin typeface="Verdana" panose="020B0604030504040204" pitchFamily="34" charset="0"/>
                  <a:cs typeface="Lato" panose="020F0502020204030203" pitchFamily="34" charset="0"/>
                  <a:hlinkClick r:id="rId7"/>
                </a:rPr>
                <a:t>http://www.ces.fau.edu/nasa/</a:t>
              </a:r>
              <a:endParaRPr lang="en-US" sz="900" dirty="0">
                <a:solidFill>
                  <a:srgbClr val="323232"/>
                </a:solidFill>
                <a:latin typeface="Verdana" panose="020B0604030504040204" pitchFamily="34" charset="0"/>
                <a:cs typeface="Lato" panose="020F0502020204030203" pitchFamily="34" charset="0"/>
              </a:endParaRPr>
            </a:p>
            <a:p>
              <a:pPr marL="274320" algn="l">
                <a:lnSpc>
                  <a:spcPts val="1200"/>
                </a:lnSpc>
                <a:spcBef>
                  <a:spcPts val="1200"/>
                </a:spcBef>
                <a:buClr>
                  <a:srgbClr val="A2C4DB"/>
                </a:buClr>
              </a:pPr>
              <a:r>
                <a:rPr lang="en-US" sz="700" dirty="0">
                  <a:solidFill>
                    <a:srgbClr val="323232"/>
                  </a:solidFill>
                  <a:latin typeface="Verdana" panose="020B0604030504040204" pitchFamily="34" charset="0"/>
                  <a:cs typeface="Lato" panose="020F0502020204030203" pitchFamily="34" charset="0"/>
                </a:rPr>
                <a:t>Focused on climate change impacts </a:t>
              </a:r>
              <a:r>
                <a:rPr lang="en-US" sz="700" dirty="0">
                  <a:solidFill>
                    <a:srgbClr val="323232"/>
                  </a:solidFill>
                  <a:latin typeface="Verdana" panose="020B0604030504040204" pitchFamily="34" charset="0"/>
                  <a:cs typeface="Lato" panose="020F0502020204030203" pitchFamily="34" charset="0"/>
                  <a:hlinkClick r:id="rId8"/>
                </a:rPr>
                <a:t>http://www.ces.fau.edu/nasa/impacts/</a:t>
              </a:r>
              <a:endParaRPr lang="en-US" sz="7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The Pacific Institute for Climate Solutions </a:t>
              </a:r>
              <a:r>
                <a:rPr lang="en-US" sz="900" i="1" dirty="0">
                  <a:solidFill>
                    <a:srgbClr val="323232"/>
                  </a:solidFill>
                  <a:latin typeface="Verdana" panose="020B0604030504040204" pitchFamily="34" charset="0"/>
                  <a:cs typeface="Lato" panose="020F0502020204030203" pitchFamily="34" charset="0"/>
                </a:rPr>
                <a:t>Climate Insights 101   </a:t>
              </a:r>
              <a:r>
                <a:rPr lang="en-US" sz="900" dirty="0">
                  <a:solidFill>
                    <a:srgbClr val="323232"/>
                  </a:solidFill>
                  <a:latin typeface="Verdana" panose="020B0604030504040204" pitchFamily="34" charset="0"/>
                  <a:cs typeface="Lato" panose="020F0502020204030203" pitchFamily="34" charset="0"/>
                  <a:hlinkClick r:id="rId9"/>
                </a:rPr>
                <a:t>http://pics.uvic.ca/education/climate-insights-101</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Pacific Institute for Climate Solutions </a:t>
              </a:r>
              <a:r>
                <a:rPr lang="en-US" sz="900" i="1" dirty="0">
                  <a:solidFill>
                    <a:srgbClr val="323232"/>
                  </a:solidFill>
                  <a:latin typeface="Verdana" panose="020B0604030504040204" pitchFamily="34" charset="0"/>
                  <a:cs typeface="Lato" panose="020F0502020204030203" pitchFamily="34" charset="0"/>
                </a:rPr>
                <a:t>Examples of Global Warming </a:t>
              </a:r>
              <a:r>
                <a:rPr lang="en-US" sz="900" dirty="0">
                  <a:solidFill>
                    <a:srgbClr val="323232"/>
                  </a:solidFill>
                  <a:latin typeface="Verdana" panose="020B0604030504040204" pitchFamily="34" charset="0"/>
                  <a:cs typeface="Lato" panose="020F0502020204030203" pitchFamily="34" charset="0"/>
                </a:rPr>
                <a:t>(7:08 minutes) </a:t>
              </a:r>
              <a:r>
                <a:rPr lang="en-US" sz="900" dirty="0">
                  <a:solidFill>
                    <a:srgbClr val="323232"/>
                  </a:solidFill>
                  <a:latin typeface="Verdana" panose="020B0604030504040204" pitchFamily="34" charset="0"/>
                  <a:cs typeface="Lato" panose="020F0502020204030203" pitchFamily="34" charset="0"/>
                  <a:hlinkClick r:id="rId10"/>
                </a:rPr>
                <a:t>http://www.youtube.com/watch?v=VttL3ZYQpy4&amp;feature=youtu.be</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A video report on the evidence and impacts of climate change </a:t>
              </a:r>
              <a:r>
                <a:rPr lang="en-US" sz="900" dirty="0">
                  <a:solidFill>
                    <a:srgbClr val="323232"/>
                  </a:solidFill>
                  <a:latin typeface="Verdana" panose="020B0604030504040204" pitchFamily="34" charset="0"/>
                  <a:cs typeface="Lato" panose="020F0502020204030203" pitchFamily="34" charset="0"/>
                  <a:hlinkClick r:id="rId11"/>
                </a:rPr>
                <a:t>https://www.youtube.com/watch?v=j91h4uUSXSI</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IPCC Fifth Assessment Report website </a:t>
              </a:r>
              <a:r>
                <a:rPr lang="en-US" sz="900" dirty="0">
                  <a:solidFill>
                    <a:srgbClr val="323232"/>
                  </a:solidFill>
                  <a:latin typeface="Verdana" panose="020B0604030504040204" pitchFamily="34" charset="0"/>
                  <a:cs typeface="Lato" panose="020F0502020204030203" pitchFamily="34" charset="0"/>
                  <a:hlinkClick r:id="rId12"/>
                </a:rPr>
                <a:t>http://ar5-syr.ipcc.ch/</a:t>
              </a:r>
              <a:endParaRPr lang="en-US" sz="900" dirty="0">
                <a:solidFill>
                  <a:srgbClr val="323232"/>
                </a:solidFill>
                <a:latin typeface="Verdana" panose="020B0604030504040204" pitchFamily="34" charset="0"/>
                <a:cs typeface="Lato" panose="020F0502020204030203" pitchFamily="34" charset="0"/>
              </a:endParaRPr>
            </a:p>
            <a:p>
              <a:pPr marL="274320" algn="l">
                <a:lnSpc>
                  <a:spcPts val="1200"/>
                </a:lnSpc>
                <a:spcBef>
                  <a:spcPts val="1200"/>
                </a:spcBef>
                <a:buClr>
                  <a:srgbClr val="A2C4DB"/>
                </a:buClr>
              </a:pPr>
              <a:r>
                <a:rPr lang="en-US" sz="700" dirty="0">
                  <a:solidFill>
                    <a:srgbClr val="323232"/>
                  </a:solidFill>
                  <a:latin typeface="Verdana" panose="020B0604030504040204" pitchFamily="34" charset="0"/>
                  <a:cs typeface="Lato" panose="020F0502020204030203" pitchFamily="34" charset="0"/>
                </a:rPr>
                <a:t>Of particular interest: </a:t>
              </a:r>
              <a:r>
                <a:rPr lang="en-US" sz="700" i="1" dirty="0">
                  <a:solidFill>
                    <a:srgbClr val="323232"/>
                  </a:solidFill>
                  <a:latin typeface="Verdana" panose="020B0604030504040204" pitchFamily="34" charset="0"/>
                  <a:cs typeface="Lato" panose="020F0502020204030203" pitchFamily="34" charset="0"/>
                </a:rPr>
                <a:t>2014 Summary for Policymakers by Working Group II on Impacts, Adaptation, and Vulnerability </a:t>
              </a:r>
              <a:r>
                <a:rPr lang="en-US" sz="700" dirty="0">
                  <a:solidFill>
                    <a:srgbClr val="323232"/>
                  </a:solidFill>
                  <a:latin typeface="Verdana" panose="020B0604030504040204" pitchFamily="34" charset="0"/>
                  <a:cs typeface="Lato" panose="020F0502020204030203" pitchFamily="34" charset="0"/>
                  <a:hlinkClick r:id="rId13"/>
                </a:rPr>
                <a:t>https://ipcc-wg2.gov/AR5/images/uploads/WG2AR5_SPM_FINAL.pdf</a:t>
              </a:r>
              <a:endParaRPr lang="en-US" sz="7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 r="47405"/>
          <a:stretch/>
        </p:blipFill>
        <p:spPr>
          <a:xfrm>
            <a:off x="-137160" y="-90055"/>
            <a:ext cx="4709160" cy="5392449"/>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742950"/>
            <a:ext cx="8382000" cy="3505200"/>
            <a:chOff x="381000" y="1000125"/>
            <a:chExt cx="8382000" cy="3505200"/>
          </a:xfrm>
        </p:grpSpPr>
        <p:sp>
          <p:nvSpPr>
            <p:cNvPr id="3" name="TextBox 2"/>
            <p:cNvSpPr txBox="1"/>
            <p:nvPr/>
          </p:nvSpPr>
          <p:spPr>
            <a:xfrm>
              <a:off x="381000" y="1847850"/>
              <a:ext cx="3840480" cy="1392689"/>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(continued)</a:t>
              </a:r>
            </a:p>
          </p:txBody>
        </p:sp>
        <p:sp>
          <p:nvSpPr>
            <p:cNvPr id="6" name="Title 1"/>
            <p:cNvSpPr txBox="1">
              <a:spLocks/>
            </p:cNvSpPr>
            <p:nvPr/>
          </p:nvSpPr>
          <p:spPr>
            <a:xfrm>
              <a:off x="4922520" y="1000125"/>
              <a:ext cx="3840480" cy="3505200"/>
            </a:xfrm>
            <a:prstGeom prst="rect">
              <a:avLst/>
            </a:prstGeom>
          </p:spPr>
          <p:txBody>
            <a:bodyPr t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200"/>
                </a:lnSpc>
                <a:spcBef>
                  <a:spcPts val="1200"/>
                </a:spcBef>
                <a:buClr>
                  <a:srgbClr val="A2C4DB"/>
                </a:buClr>
              </a:pPr>
              <a:r>
                <a:rPr lang="en-US" sz="900" i="1" dirty="0">
                  <a:solidFill>
                    <a:srgbClr val="323232"/>
                  </a:solidFill>
                  <a:latin typeface="Verdana" panose="020B0604030504040204" pitchFamily="34" charset="0"/>
                  <a:cs typeface="Lato" panose="020F0502020204030203" pitchFamily="34" charset="0"/>
                </a:rPr>
                <a:t>The Washington Post</a:t>
              </a:r>
              <a:r>
                <a:rPr lang="en-US" sz="900" dirty="0">
                  <a:solidFill>
                    <a:srgbClr val="323232"/>
                  </a:solidFill>
                  <a:latin typeface="Verdana" panose="020B0604030504040204" pitchFamily="34" charset="0"/>
                  <a:cs typeface="Lato" panose="020F0502020204030203" pitchFamily="34" charset="0"/>
                </a:rPr>
                <a:t>, What the Earth will be like in 10,000 years, according to scientists. </a:t>
              </a:r>
              <a:r>
                <a:rPr lang="en-US" sz="900" dirty="0">
                  <a:solidFill>
                    <a:srgbClr val="323232"/>
                  </a:solidFill>
                  <a:latin typeface="Verdana" panose="020B0604030504040204" pitchFamily="34" charset="0"/>
                  <a:cs typeface="Lato" panose="020F0502020204030203" pitchFamily="34" charset="0"/>
                  <a:hlinkClick r:id="rId5"/>
                </a:rPr>
                <a:t>https://www.washingtonpost.com/news/energy-environment/wp/2016/02/08/what-the-earth-will-be-like-in-10000-years-according-to-scientists/</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Voice of America video on the impacts of climate change </a:t>
              </a:r>
              <a:r>
                <a:rPr lang="en-US" sz="900" dirty="0">
                  <a:solidFill>
                    <a:srgbClr val="323232"/>
                  </a:solidFill>
                  <a:latin typeface="Verdana" panose="020B0604030504040204" pitchFamily="34" charset="0"/>
                  <a:cs typeface="Lato" panose="020F0502020204030203" pitchFamily="34" charset="0"/>
                  <a:hlinkClick r:id="rId6"/>
                </a:rPr>
                <a:t>http://www.voanews.com/content/un-report-world-isnt-prepared-for-impacts-of-climate-change/1883060.html</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This video includes global warming predictions for temperature and precipitation through the year 2099   </a:t>
              </a:r>
              <a:r>
                <a:rPr lang="en-US" sz="900" dirty="0">
                  <a:solidFill>
                    <a:srgbClr val="323232"/>
                  </a:solidFill>
                  <a:latin typeface="Verdana" panose="020B0604030504040204" pitchFamily="34" charset="0"/>
                  <a:cs typeface="Lato" panose="020F0502020204030203" pitchFamily="34" charset="0"/>
                  <a:hlinkClick r:id="rId7"/>
                </a:rPr>
                <a:t>http://www.space.com/22965-climate-change-impact-nasa-s-21st-century-predictions-video.html   </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The World Ocean Review provides an overview of the concerns for coastal areas as water levels rise   </a:t>
              </a:r>
              <a:r>
                <a:rPr lang="en-US" sz="900" dirty="0">
                  <a:solidFill>
                    <a:srgbClr val="323232"/>
                  </a:solidFill>
                  <a:latin typeface="Verdana" panose="020B0604030504040204" pitchFamily="34" charset="0"/>
                  <a:cs typeface="Lato" panose="020F0502020204030203" pitchFamily="34" charset="0"/>
                  <a:hlinkClick r:id="rId8"/>
                </a:rPr>
                <a:t>http://worldoceanreview.com/</a:t>
              </a:r>
              <a:r>
                <a:rPr lang="en-US" sz="900" dirty="0" err="1">
                  <a:solidFill>
                    <a:srgbClr val="323232"/>
                  </a:solidFill>
                  <a:latin typeface="Verdana" panose="020B0604030504040204" pitchFamily="34" charset="0"/>
                  <a:cs typeface="Lato" panose="020F0502020204030203" pitchFamily="34" charset="0"/>
                  <a:hlinkClick r:id="rId8"/>
                </a:rPr>
                <a:t>en</a:t>
              </a:r>
              <a:r>
                <a:rPr lang="en-US" sz="900" dirty="0">
                  <a:solidFill>
                    <a:srgbClr val="323232"/>
                  </a:solidFill>
                  <a:latin typeface="Verdana" panose="020B0604030504040204" pitchFamily="34" charset="0"/>
                  <a:cs typeface="Lato" panose="020F0502020204030203" pitchFamily="34" charset="0"/>
                  <a:hlinkClick r:id="rId8"/>
                </a:rPr>
                <a:t>/wor‐1/coasts/</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Skeptical Science provides thoughtful review of climate change "controversies"   </a:t>
              </a:r>
              <a:r>
                <a:rPr lang="en-US" sz="900" dirty="0">
                  <a:solidFill>
                    <a:srgbClr val="323232"/>
                  </a:solidFill>
                  <a:latin typeface="Verdana" panose="020B0604030504040204" pitchFamily="34" charset="0"/>
                  <a:cs typeface="Lato" panose="020F0502020204030203" pitchFamily="34" charset="0"/>
                  <a:hlinkClick r:id="rId9"/>
                </a:rPr>
                <a:t>http://www.wunderground.com/climate/facts/negative_impacts.asp</a:t>
              </a:r>
              <a:endParaRPr lang="en-US" sz="7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315298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pools-001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6" name="Rectangle 5"/>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pools-001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
        <p:nvSpPr>
          <p:cNvPr id="9" name="Rectangle 8"/>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78631"/>
            <a:ext cx="4724400" cy="1374735"/>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IMPACTS OF CLIMATE CHANGE</a:t>
            </a:r>
          </a:p>
        </p:txBody>
      </p:sp>
      <p:sp>
        <p:nvSpPr>
          <p:cNvPr id="2" name="Title 1"/>
          <p:cNvSpPr>
            <a:spLocks noGrp="1"/>
          </p:cNvSpPr>
          <p:nvPr>
            <p:ph type="ctrTitle"/>
          </p:nvPr>
        </p:nvSpPr>
        <p:spPr>
          <a:xfrm>
            <a:off x="533400" y="1774031"/>
            <a:ext cx="4191000" cy="1102519"/>
          </a:xfrm>
        </p:spPr>
        <p:txBody>
          <a:bodyPr anchor="t">
            <a:normAutofit/>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The purpose of this module is to reinforce the urgency to act by identifying the environmental and social consequences of global warming.</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IMPACTS OF CLIMATE CHANGE</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76936" y="1108710"/>
            <a:ext cx="5257800" cy="2377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err="1">
                <a:solidFill>
                  <a:srgbClr val="323232"/>
                </a:solidFill>
                <a:latin typeface="Verdana" panose="020B0604030504040204" pitchFamily="34" charset="0"/>
                <a:cs typeface="Lato" panose="020F0502020204030203" pitchFamily="34" charset="0"/>
              </a:rPr>
              <a:t>Rajendra</a:t>
            </a:r>
            <a:r>
              <a:rPr lang="en-US" sz="1000" dirty="0">
                <a:solidFill>
                  <a:srgbClr val="323232"/>
                </a:solidFill>
                <a:latin typeface="Verdana" panose="020B0604030504040204" pitchFamily="34" charset="0"/>
                <a:cs typeface="Lato" panose="020F0502020204030203" pitchFamily="34" charset="0"/>
              </a:rPr>
              <a:t> K. Pachauri, while Chairman of the Intergovernmental Panel on Climate Change (IPCC), summarized key messages from the Fifth Assessment Report at the United Nations Climate Summit in 2014. The full message is available at this URL: </a:t>
            </a:r>
            <a:r>
              <a:rPr lang="en-US" sz="1000" dirty="0">
                <a:solidFill>
                  <a:srgbClr val="323232"/>
                </a:solidFill>
                <a:latin typeface="Verdana" panose="020B0604030504040204" pitchFamily="34" charset="0"/>
                <a:cs typeface="Lato" panose="020F0502020204030203" pitchFamily="34" charset="0"/>
                <a:hlinkClick r:id="rId2"/>
              </a:rPr>
              <a:t>http://www.ipcc.ch/pdf/press/140923_RP_statement_NY.pdf</a:t>
            </a:r>
            <a:endParaRPr lang="en-US" sz="1000" dirty="0">
              <a:solidFill>
                <a:srgbClr val="323232"/>
              </a:solidFill>
              <a:latin typeface="Verdana" panose="020B0604030504040204" pitchFamily="34" charset="0"/>
              <a:cs typeface="Lato" panose="020F05020202040302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87608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57150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ONE: HUMAN INFLUENCE</a:t>
            </a:r>
          </a:p>
        </p:txBody>
      </p:sp>
      <p:sp>
        <p:nvSpPr>
          <p:cNvPr id="6" name="Title 1"/>
          <p:cNvSpPr txBox="1">
            <a:spLocks/>
          </p:cNvSpPr>
          <p:nvPr/>
        </p:nvSpPr>
        <p:spPr>
          <a:xfrm>
            <a:off x="381000" y="11379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Atmosphere and oceans have warmed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Snow and ice have diminished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Sea level has risen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04542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57150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TWO: WE MUST ACT QUICKLY</a:t>
            </a:r>
          </a:p>
        </p:txBody>
      </p:sp>
      <p:sp>
        <p:nvSpPr>
          <p:cNvPr id="6" name="Title 1"/>
          <p:cNvSpPr txBox="1">
            <a:spLocks/>
          </p:cNvSpPr>
          <p:nvPr/>
        </p:nvSpPr>
        <p:spPr>
          <a:xfrm>
            <a:off x="381000" y="11379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Atmosphere and oceans have warmed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Snow and ice have diminished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Sea level has risen</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Extreme droughts and floods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7" name="Title 1"/>
          <p:cNvSpPr txBox="1">
            <a:spLocks/>
          </p:cNvSpPr>
          <p:nvPr/>
        </p:nvSpPr>
        <p:spPr>
          <a:xfrm>
            <a:off x="4572000" y="11379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Collapse of ice sheets, flooding our coastal cities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Steady rise in our death toll, especially among the world’s poorest</a:t>
            </a:r>
          </a:p>
        </p:txBody>
      </p:sp>
    </p:spTree>
    <p:extLst>
      <p:ext uri="{BB962C8B-B14F-4D97-AF65-F5344CB8AC3E}">
        <p14:creationId xmlns:p14="http://schemas.microsoft.com/office/powerpoint/2010/main" val="14847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57150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THREE: THE FUTURE</a:t>
            </a:r>
          </a:p>
        </p:txBody>
      </p:sp>
      <p:sp>
        <p:nvSpPr>
          <p:cNvPr id="6" name="Title 1"/>
          <p:cNvSpPr txBox="1">
            <a:spLocks/>
          </p:cNvSpPr>
          <p:nvPr/>
        </p:nvSpPr>
        <p:spPr>
          <a:xfrm>
            <a:off x="381000" y="11379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Renewable energy is a real option</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Tremendous opportunity to improve energy efficiency</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Further reduce emissions by stopping deforestation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20358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57150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NEGATIVE CONSEQUENCES OF</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CLIMATE CHANGE</a:t>
            </a:r>
          </a:p>
        </p:txBody>
      </p:sp>
      <p:sp>
        <p:nvSpPr>
          <p:cNvPr id="6" name="Title 1"/>
          <p:cNvSpPr txBox="1">
            <a:spLocks/>
          </p:cNvSpPr>
          <p:nvPr/>
        </p:nvSpPr>
        <p:spPr>
          <a:xfrm>
            <a:off x="381000" y="15951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Oxygen-poor ocean zones are growing</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Rainforests are releasing CO</a:t>
            </a:r>
            <a:r>
              <a:rPr lang="en-US" sz="1200" baseline="-20000" dirty="0">
                <a:solidFill>
                  <a:srgbClr val="323232"/>
                </a:solidFill>
                <a:latin typeface="Verdana" panose="020B0604030504040204" pitchFamily="34" charset="0"/>
                <a:cs typeface="Lato" panose="020F0502020204030203" pitchFamily="34" charset="0"/>
              </a:rPr>
              <a:t>2</a:t>
            </a:r>
            <a:r>
              <a:rPr lang="en-US" sz="1200" dirty="0">
                <a:solidFill>
                  <a:srgbClr val="323232"/>
                </a:solidFill>
                <a:latin typeface="Verdana" panose="020B0604030504040204" pitchFamily="34" charset="0"/>
                <a:cs typeface="Lato" panose="020F0502020204030203" pitchFamily="34" charset="0"/>
              </a:rPr>
              <a:t> (a greenhouse gas) as regions become drier</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Droughts are causing extensive vegetation die-off and greater incidents of forest fires, which release CO</a:t>
            </a:r>
            <a:r>
              <a:rPr lang="en-US" sz="1200" baseline="-20000" dirty="0">
                <a:solidFill>
                  <a:srgbClr val="323232"/>
                </a:solidFill>
                <a:latin typeface="Verdana" panose="020B0604030504040204" pitchFamily="34" charset="0"/>
                <a:cs typeface="Lato" panose="020F0502020204030203" pitchFamily="34" charset="0"/>
              </a:rPr>
              <a:t>2</a:t>
            </a:r>
            <a:r>
              <a:rPr lang="en-US" sz="1200" dirty="0">
                <a:solidFill>
                  <a:srgbClr val="323232"/>
                </a:solidFill>
                <a:latin typeface="Verdana" panose="020B0604030504040204" pitchFamily="34" charset="0"/>
                <a:cs typeface="Lato" panose="020F0502020204030203" pitchFamily="34" charset="0"/>
              </a:rPr>
              <a:t> into</a:t>
            </a:r>
            <a:br>
              <a:rPr lang="en-US" sz="1200" dirty="0">
                <a:solidFill>
                  <a:srgbClr val="323232"/>
                </a:solidFill>
                <a:latin typeface="Verdana" panose="020B0604030504040204" pitchFamily="34" charset="0"/>
                <a:cs typeface="Lato" panose="020F0502020204030203" pitchFamily="34" charset="0"/>
              </a:rPr>
            </a:br>
            <a:r>
              <a:rPr lang="en-US" sz="1200" dirty="0">
                <a:solidFill>
                  <a:srgbClr val="323232"/>
                </a:solidFill>
                <a:latin typeface="Verdana" panose="020B0604030504040204" pitchFamily="34" charset="0"/>
                <a:cs typeface="Lato" panose="020F0502020204030203" pitchFamily="34" charset="0"/>
              </a:rPr>
              <a:t>the atmosphere</a:t>
            </a:r>
          </a:p>
        </p:txBody>
      </p:sp>
      <p:sp>
        <p:nvSpPr>
          <p:cNvPr id="7" name="Title 1"/>
          <p:cNvSpPr txBox="1">
            <a:spLocks/>
          </p:cNvSpPr>
          <p:nvPr/>
        </p:nvSpPr>
        <p:spPr>
          <a:xfrm>
            <a:off x="4572000" y="15951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Changes in migration patterns of birds and animals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Disruption to food chains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Species loss; for example coral reefs are adversely affected by rising ocean temperatures and acidification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7411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7668" y="361950"/>
            <a:ext cx="6328664"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IMPACTS OF MELTING ICE CAPS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609" y="1657350"/>
            <a:ext cx="5996782" cy="1898981"/>
          </a:xfrm>
          <a:prstGeom prst="rect">
            <a:avLst/>
          </a:prstGeom>
        </p:spPr>
      </p:pic>
    </p:spTree>
    <p:extLst>
      <p:ext uri="{BB962C8B-B14F-4D97-AF65-F5344CB8AC3E}">
        <p14:creationId xmlns:p14="http://schemas.microsoft.com/office/powerpoint/2010/main" val="91077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728787"/>
            <a:ext cx="4343397" cy="2443160"/>
          </a:xfrm>
          <a:prstGeom prst="rect">
            <a:avLst/>
          </a:prstGeom>
        </p:spPr>
      </p:pic>
      <p:sp>
        <p:nvSpPr>
          <p:cNvPr id="6" name="TextBox 5"/>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WHAT IT MEANS TO HAVE THE HOTTEST YEAR ON RECORD - </a:t>
            </a:r>
            <a:r>
              <a:rPr lang="en-US" sz="3000" dirty="0">
                <a:solidFill>
                  <a:srgbClr val="A2C4DB"/>
                </a:solidFill>
                <a:latin typeface="Impact" panose="020B0806030902050204" pitchFamily="34" charset="0"/>
              </a:rPr>
              <a:t>AGAIN</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2969965763"/>
      </p:ext>
    </p:extLst>
  </p:cSld>
  <p:clrMapOvr>
    <a:masterClrMapping/>
  </p:clrMapOvr>
</p:sld>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1689</TotalTime>
  <Words>740</Words>
  <Application>Microsoft Office PowerPoint</Application>
  <PresentationFormat>On-screen Show (16:9)</PresentationFormat>
  <Paragraphs>72</Paragraphs>
  <Slides>12</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Impact</vt:lpstr>
      <vt:lpstr>Lato</vt:lpstr>
      <vt:lpstr>Verdana</vt:lpstr>
      <vt:lpstr>Office Theme</vt:lpstr>
      <vt:lpstr>PowerPoint Presentation</vt:lpstr>
      <vt:lpstr>The purpose of this module is to reinforce the urgency to act by identifying the environmental and social consequences of global warming.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223</cp:revision>
  <cp:lastPrinted>2016-05-20T15:57:41Z</cp:lastPrinted>
  <dcterms:created xsi:type="dcterms:W3CDTF">2016-04-14T20:38:05Z</dcterms:created>
  <dcterms:modified xsi:type="dcterms:W3CDTF">2016-07-06T14:50:46Z</dcterms:modified>
</cp:coreProperties>
</file>