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96" r:id="rId4"/>
    <p:sldId id="297" r:id="rId5"/>
    <p:sldId id="298" r:id="rId6"/>
    <p:sldId id="300" r:id="rId7"/>
    <p:sldId id="299" r:id="rId8"/>
    <p:sldId id="301" r:id="rId9"/>
    <p:sldId id="302" r:id="rId10"/>
    <p:sldId id="286" r:id="rId11"/>
    <p:sldId id="29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 Jones" initials="NJ" lastIdx="3" clrIdx="0">
    <p:extLst>
      <p:ext uri="{19B8F6BF-5375-455C-9EA6-DF929625EA0E}">
        <p15:presenceInfo xmlns:p15="http://schemas.microsoft.com/office/powerpoint/2012/main" userId="S-1-5-21-57989841-1060284298-1708537768-3630" providerId="AD"/>
      </p:ext>
    </p:extLst>
  </p:cmAuthor>
  <p:cmAuthor id="2" name="Livy Seirer" initials="LS" lastIdx="1" clrIdx="1">
    <p:extLst>
      <p:ext uri="{19B8F6BF-5375-455C-9EA6-DF929625EA0E}">
        <p15:presenceInfo xmlns:p15="http://schemas.microsoft.com/office/powerpoint/2012/main" userId="Livy Seir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4DB"/>
    <a:srgbClr val="034F83"/>
    <a:srgbClr val="1A3B5E"/>
    <a:srgbClr val="000000"/>
    <a:srgbClr val="323232"/>
    <a:srgbClr val="7EB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06" autoAdjust="0"/>
  </p:normalViewPr>
  <p:slideViewPr>
    <p:cSldViewPr showGuides="1">
      <p:cViewPr varScale="1">
        <p:scale>
          <a:sx n="132" d="100"/>
          <a:sy n="132" d="100"/>
        </p:scale>
        <p:origin x="10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B8F3-0781-4607-8DED-D0BE814C7C4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BD4BD-DEB0-4CCC-965D-E9BE2C851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6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  <a:t>Educators have the responsibility to focus on facts and evidence with students. </a:t>
            </a:r>
            <a:br>
              <a:rPr lang="en-US" sz="1200" dirty="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</a:br>
            <a:br>
              <a:rPr lang="en-US" sz="1200" dirty="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</a:b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  <a:t>The purpose of this module is to explain the agreement, or consensus, scientists have reached on climate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things that underpin this scientific consensus.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selected list of scientific organizations that have published statements articulating consensus on climate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0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4BD-DEB0-4CCC-965D-E9BE2C851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7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0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E579-8AF3-42C8-BFB1-CD7856219205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18E3-7E79-4707-84E7-38620D5B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fjIyms1BX4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y2euBvdP28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HrFBOUl6-8" TargetMode="External"/><Relationship Id="rId5" Type="http://schemas.openxmlformats.org/officeDocument/2006/relationships/hyperlink" Target="http://pics.uvic.ca/education/climate-insights-101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r.ca.gov/s_listoforganizations.php" TargetMode="External"/><Relationship Id="rId2" Type="http://schemas.openxmlformats.org/officeDocument/2006/relationships/hyperlink" Target="http://www.unep.org/climatechange/Publications/Publication/tabid/429/language/en%E2%80%90US/Default.aspx?ID=63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limate.nasa.gov/scientific-consens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pr.ca.gov/s_listoforganizations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895350"/>
            <a:ext cx="7772400" cy="2590800"/>
            <a:chOff x="685800" y="1148833"/>
            <a:chExt cx="7772400" cy="2590800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685800" y="1758433"/>
              <a:ext cx="7772400" cy="145586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rgbClr val="FF0000"/>
                  </a:solidFill>
                </a:rPr>
                <a:t>REMOVE THIS SLIDE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BEFORE PRESENTING</a:t>
              </a:r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1371600" y="3434833"/>
              <a:ext cx="6400800" cy="304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/>
                <a:t>Customize this presentation to fit your needs. Please add or remove content.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8900" y="1148833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Educator Instructions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56" y="4400550"/>
            <a:ext cx="2147887" cy="303374"/>
          </a:xfrm>
          <a:prstGeom prst="rect">
            <a:avLst/>
          </a:prstGeom>
          <a:blipFill dpi="0" rotWithShape="1">
            <a:blip r:embed="rId3">
              <a:alphaModFix amt="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36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60"/>
            <a:ext cx="91440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8"/>
          <a:stretch/>
        </p:blipFill>
        <p:spPr>
          <a:xfrm>
            <a:off x="-137160" y="-83906"/>
            <a:ext cx="4709160" cy="54383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37160" y="-95250"/>
            <a:ext cx="4709160" cy="5449686"/>
          </a:xfrm>
          <a:prstGeom prst="rect">
            <a:avLst/>
          </a:prstGeom>
          <a:solidFill>
            <a:srgbClr val="034F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1000" y="1166813"/>
            <a:ext cx="8382000" cy="2809875"/>
            <a:chOff x="381000" y="1423988"/>
            <a:chExt cx="8382000" cy="280987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1847850"/>
              <a:ext cx="3840480" cy="94384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r">
                <a:lnSpc>
                  <a:spcPts val="3500"/>
                </a:lnSpc>
              </a:pPr>
              <a:r>
                <a:rPr lang="en-US" sz="3000" dirty="0">
                  <a:solidFill>
                    <a:schemeClr val="bg1"/>
                  </a:solidFill>
                  <a:latin typeface="Impact" panose="020B0806030902050204" pitchFamily="34" charset="0"/>
                </a:rPr>
                <a:t>MORE INFORMATION</a:t>
              </a:r>
              <a:br>
                <a:rPr lang="en-US" sz="3000" dirty="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3000" dirty="0">
                  <a:solidFill>
                    <a:schemeClr val="bg1"/>
                  </a:solidFill>
                  <a:latin typeface="Impact" panose="020B0806030902050204" pitchFamily="34" charset="0"/>
                </a:rPr>
                <a:t>AND RESOURCES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922520" y="1423988"/>
              <a:ext cx="3840480" cy="2809875"/>
            </a:xfrm>
            <a:prstGeom prst="rect">
              <a:avLst/>
            </a:prstGeom>
          </p:spPr>
          <p:txBody>
            <a:bodyPr tIns="0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1500"/>
                </a:lnSpc>
                <a:spcBef>
                  <a:spcPts val="1200"/>
                </a:spcBef>
                <a:buClr>
                  <a:srgbClr val="A2C4DB"/>
                </a:buClr>
              </a:pP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Pacific Institute for Climate Solutions provides </a:t>
              </a:r>
              <a:r>
                <a:rPr lang="en-US" sz="1000" i="1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Climate Science Basics 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learning modules at this website    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  <a:hlinkClick r:id="rId5"/>
                </a:rPr>
                <a:t>http://pics.uvic.ca/education/climate-insights-101</a:t>
              </a:r>
              <a:endPara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endParaRPr>
            </a:p>
            <a:p>
              <a:pPr algn="l">
                <a:lnSpc>
                  <a:spcPts val="1500"/>
                </a:lnSpc>
                <a:spcBef>
                  <a:spcPts val="1200"/>
                </a:spcBef>
                <a:buClr>
                  <a:srgbClr val="A2C4DB"/>
                </a:buClr>
              </a:pP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Teachers TV </a:t>
              </a:r>
              <a:r>
                <a:rPr lang="en-US" sz="1000" i="1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Climate Changes: The Causes 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(13:41 minutes)  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  <a:hlinkClick r:id="rId6"/>
                </a:rPr>
                <a:t>https://www.youtube.com/watch?v=RHrFBOUl6-8</a:t>
              </a:r>
              <a:endPara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endParaRPr>
            </a:p>
            <a:p>
              <a:pPr algn="l">
                <a:lnSpc>
                  <a:spcPts val="1500"/>
                </a:lnSpc>
                <a:spcBef>
                  <a:spcPts val="1200"/>
                </a:spcBef>
                <a:buClr>
                  <a:srgbClr val="A2C4DB"/>
                </a:buClr>
              </a:pP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It's Okay To Be Smart presents </a:t>
              </a:r>
              <a:r>
                <a:rPr lang="en-US" sz="1000" i="1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Why People Don't Believe in Climate Science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 (7:33 minutes)  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  <a:hlinkClick r:id="rId7"/>
                </a:rPr>
                <a:t>https://www.youtube.com/watch?v=y2euBvdP28c</a:t>
              </a:r>
              <a:endPara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endParaRPr>
            </a:p>
            <a:p>
              <a:pPr algn="l">
                <a:lnSpc>
                  <a:spcPts val="1500"/>
                </a:lnSpc>
                <a:spcBef>
                  <a:spcPts val="1200"/>
                </a:spcBef>
                <a:buClr>
                  <a:srgbClr val="A2C4DB"/>
                </a:buClr>
              </a:pP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It's Okay To Be Smart presents </a:t>
              </a:r>
              <a:r>
                <a:rPr lang="en-US" sz="1000" i="1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Climate Science: What You Need To Know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 (6:19 minutes)   </a:t>
              </a:r>
              <a:r>
                <a:rPr lang="en-US" sz="1000" dirty="0">
                  <a:solidFill>
                    <a:srgbClr val="323232"/>
                  </a:solidFill>
                  <a:latin typeface="Verdana" panose="020B0604030504040204" pitchFamily="34" charset="0"/>
                  <a:cs typeface="Lato" panose="020F0502020204030203" pitchFamily="34" charset="0"/>
                  <a:hlinkClick r:id="rId8"/>
                </a:rPr>
                <a:t>https://www.youtube.com/watch?v=ffjIyms1BX4</a:t>
              </a:r>
              <a:endParaRPr lang="en-US" sz="1000" dirty="0">
                <a:solidFill>
                  <a:srgbClr val="034F83"/>
                </a:solidFill>
                <a:latin typeface="Verdana" panose="020B0604030504040204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5" y="4857750"/>
            <a:ext cx="1642574" cy="2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read-0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rgbClr val="034F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19673"/>
            <a:ext cx="4114800" cy="5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read-0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rgbClr val="034F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78631"/>
            <a:ext cx="4876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500" dirty="0">
                <a:solidFill>
                  <a:schemeClr val="bg1"/>
                </a:solidFill>
                <a:latin typeface="Impact" panose="020B0806030902050204" pitchFamily="34" charset="0"/>
              </a:rPr>
              <a:t>SCIENCE CONSENSUS REGARDING CLIMATE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59831"/>
            <a:ext cx="4191000" cy="1635919"/>
          </a:xfrm>
        </p:spPr>
        <p:txBody>
          <a:bodyPr anchor="t">
            <a:normAutofit/>
          </a:bodyPr>
          <a:lstStyle/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  <a:t>Climate change is a global challenge that is not in debate among climate scientists.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86150"/>
            <a:ext cx="5867400" cy="33295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398" y="3526631"/>
            <a:ext cx="4572001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800" dirty="0">
                <a:solidFill>
                  <a:schemeClr val="bg1">
                    <a:alpha val="5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  <a:t>ATHENAS is a multi-national Initiative funded by the U.S. Department of Agriculture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7" y="4362278"/>
            <a:ext cx="1889453" cy="2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36" y="361950"/>
            <a:ext cx="6400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  <a:t>SCIENTIFIC CONSENSUS REGARDING CLIMATE CHANGE IS </a:t>
            </a:r>
            <a:r>
              <a:rPr lang="en-US" sz="3000" dirty="0">
                <a:solidFill>
                  <a:srgbClr val="A2C4DB"/>
                </a:solidFill>
                <a:latin typeface="Impact" panose="020B0806030902050204" pitchFamily="34" charset="0"/>
              </a:rPr>
              <a:t>DEFINITE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60"/>
            <a:ext cx="9144000" cy="3200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595199"/>
            <a:ext cx="3657600" cy="2805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ts val="1500"/>
              </a:lnSpc>
              <a:spcBef>
                <a:spcPts val="24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There is a strong scientific consensus that the global climate is changing and that human activity contributes significantly.</a:t>
            </a:r>
          </a:p>
          <a:p>
            <a:pPr marL="171450" indent="-171450" algn="l">
              <a:lnSpc>
                <a:spcPts val="1500"/>
              </a:lnSpc>
              <a:spcBef>
                <a:spcPts val="24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Human-induced climate change is caused by greenhouse gas emissions from industry, transport, agriculture and other vital economic sectors.</a:t>
            </a:r>
          </a:p>
        </p:txBody>
      </p:sp>
    </p:spTree>
    <p:extLst>
      <p:ext uri="{BB962C8B-B14F-4D97-AF65-F5344CB8AC3E}">
        <p14:creationId xmlns:p14="http://schemas.microsoft.com/office/powerpoint/2010/main" val="25259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36" y="361950"/>
            <a:ext cx="6400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  <a:t>SCIENCE CONSENSUS REGARDING</a:t>
            </a:r>
            <a:b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</a:br>
            <a: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  <a:t>CLIMATE CHANGE</a:t>
            </a:r>
            <a:endParaRPr lang="en-US" sz="3000" dirty="0">
              <a:solidFill>
                <a:srgbClr val="A2C4DB"/>
              </a:solidFill>
              <a:latin typeface="Impact" panose="020B080603090205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936" y="1504950"/>
            <a:ext cx="5257800" cy="2682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The Intergovernmental Panel on Climate Change (IPCC), which was formed by the World Meteorological Organization (WMO) and United Nations Environment </a:t>
            </a:r>
            <a:r>
              <a:rPr lang="en-US" sz="1000" dirty="0" err="1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Programme</a:t>
            </a: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 (UNEP) is one of the major bodies of scientists who are studying the scientific findings and reporting conclusions to the scientific community and public. See the </a:t>
            </a: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  <a:hlinkClick r:id="rId2"/>
              </a:rPr>
              <a:t>full report by the WMO </a:t>
            </a: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published in March of 2013.</a:t>
            </a:r>
          </a:p>
          <a:p>
            <a:pPr algn="l">
              <a:lnSpc>
                <a:spcPts val="1500"/>
              </a:lnSpc>
            </a:pPr>
            <a:endParaRPr lang="en-US" sz="1000" dirty="0">
              <a:solidFill>
                <a:srgbClr val="323232"/>
              </a:solidFill>
              <a:latin typeface="Verdana" panose="020B0604030504040204" pitchFamily="34" charset="0"/>
              <a:cs typeface="Lato" panose="020F0502020204030203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According to the California’s </a:t>
            </a: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  <a:hlinkClick r:id="rId3"/>
              </a:rPr>
              <a:t>Office of Planning and Research</a:t>
            </a: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, approximately 200 scientific organizations support the consensus position - human actions are responsible for climate change.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60"/>
            <a:ext cx="9144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54" y="1428750"/>
            <a:ext cx="4301292" cy="2838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361950"/>
            <a:ext cx="5715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  <a:t>SCIENCE CONSENSUS AND THE CLIMATE CHANGE DEBATE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0378" y="4343803"/>
            <a:ext cx="3903244" cy="112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6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Source: Joel </a:t>
            </a:r>
            <a:r>
              <a:rPr lang="en-US" sz="600" dirty="0" err="1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Pett</a:t>
            </a:r>
            <a:r>
              <a:rPr lang="en-US" sz="6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, Lexington Herald-Leader Cartoonist, USA Today, December 7, 2009</a:t>
            </a:r>
            <a:endParaRPr lang="en-US" sz="600" dirty="0">
              <a:solidFill>
                <a:srgbClr val="034F83"/>
              </a:solidFill>
              <a:latin typeface="Verdana" panose="020B0604030504040204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60"/>
            <a:ext cx="9144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841"/>
            <a:ext cx="9144000" cy="5507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81841"/>
            <a:ext cx="9144000" cy="5507182"/>
          </a:xfrm>
          <a:prstGeom prst="rect">
            <a:avLst/>
          </a:prstGeom>
          <a:solidFill>
            <a:srgbClr val="034F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47750" y="1504950"/>
            <a:ext cx="7048500" cy="1995592"/>
            <a:chOff x="1047750" y="1414358"/>
            <a:chExt cx="7048500" cy="1995592"/>
          </a:xfrm>
        </p:grpSpPr>
        <p:sp>
          <p:nvSpPr>
            <p:cNvPr id="4" name="TextBox 3"/>
            <p:cNvSpPr txBox="1"/>
            <p:nvPr/>
          </p:nvSpPr>
          <p:spPr>
            <a:xfrm>
              <a:off x="1047750" y="1414358"/>
              <a:ext cx="70485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dirty="0">
                  <a:solidFill>
                    <a:srgbClr val="A2C4DB"/>
                  </a:solidFill>
                  <a:latin typeface="Impact" panose="020B0806030902050204" pitchFamily="34" charset="0"/>
                </a:rPr>
                <a:t>CLIMATE CHANGE REQUIRES </a:t>
              </a:r>
              <a:r>
                <a:rPr lang="en-US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URGENT ACTION</a:t>
              </a:r>
              <a:endParaRPr lang="en-US" sz="4000" dirty="0">
                <a:solidFill>
                  <a:srgbClr val="A2C4DB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47850" y="2709758"/>
              <a:ext cx="5448300" cy="700192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200" dirty="0">
                  <a:solidFill>
                    <a:srgbClr val="A2C4DB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Humanity is the major influence on the global climate change observed over the past 50 years. Rapid societal responses can significantly lessen negative outcomes.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93977" y="4857750"/>
            <a:ext cx="4956047" cy="240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600" dirty="0">
                <a:solidFill>
                  <a:schemeClr val="bg1">
                    <a:alpha val="5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  <a:t>Source: The American Geophysical Union (Adopted 2003, revised and reaffirmed 2007, 2012, 2013)  Human‐Induced Climate Change Requires Urgent Action (2013)</a:t>
            </a:r>
          </a:p>
        </p:txBody>
      </p:sp>
    </p:spTree>
    <p:extLst>
      <p:ext uri="{BB962C8B-B14F-4D97-AF65-F5344CB8AC3E}">
        <p14:creationId xmlns:p14="http://schemas.microsoft.com/office/powerpoint/2010/main" val="165278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0" y="1999669"/>
            <a:ext cx="3657600" cy="2805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American Medical Association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American Physical Society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The Geological Society of America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U. S. Global Change Research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61950"/>
            <a:ext cx="57150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  <a:t>ENTITIES THAT HAVE IDENTIFIED THEIR CONSENSUS THAT </a:t>
            </a:r>
            <a:r>
              <a:rPr lang="en-US" sz="3000" dirty="0">
                <a:solidFill>
                  <a:srgbClr val="A2C4DB"/>
                </a:solidFill>
                <a:latin typeface="Impact" panose="020B0806030902050204" pitchFamily="34" charset="0"/>
              </a:rPr>
              <a:t>CLIMATE CHANGE IS HAPPENING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001262"/>
            <a:ext cx="3657600" cy="2805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U. S. National Academy of Sciences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The American Meteorological Society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The American Geophysical Union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American Association for the Advancement of Science</a:t>
            </a:r>
          </a:p>
          <a:p>
            <a:pPr marL="171450" indent="-171450" algn="l">
              <a:lnSpc>
                <a:spcPts val="1300"/>
              </a:lnSpc>
              <a:spcBef>
                <a:spcPts val="1800"/>
              </a:spcBef>
              <a:buClr>
                <a:srgbClr val="034F83"/>
              </a:buClr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American Chemical Society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60"/>
            <a:ext cx="9144000" cy="320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514375"/>
            <a:ext cx="3903244" cy="11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6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Source:  </a:t>
            </a:r>
            <a:r>
              <a:rPr lang="en-US" sz="6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  <a:hlinkClick r:id="rId4"/>
              </a:rPr>
              <a:t>http://climate.nasa.gov/scientific-consensus/</a:t>
            </a:r>
            <a:endParaRPr lang="en-US" sz="600" dirty="0">
              <a:solidFill>
                <a:srgbClr val="034F83"/>
              </a:solidFill>
              <a:latin typeface="Verdana" panose="020B060403050404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841"/>
            <a:ext cx="9144000" cy="5507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81841"/>
            <a:ext cx="9144000" cy="5507182"/>
          </a:xfrm>
          <a:prstGeom prst="rect">
            <a:avLst/>
          </a:prstGeom>
          <a:solidFill>
            <a:srgbClr val="034F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47750" y="1657350"/>
            <a:ext cx="7048500" cy="1676400"/>
            <a:chOff x="1047750" y="1414358"/>
            <a:chExt cx="7048500" cy="1676400"/>
          </a:xfrm>
        </p:grpSpPr>
        <p:sp>
          <p:nvSpPr>
            <p:cNvPr id="4" name="TextBox 3"/>
            <p:cNvSpPr txBox="1"/>
            <p:nvPr/>
          </p:nvSpPr>
          <p:spPr>
            <a:xfrm>
              <a:off x="1047750" y="1414358"/>
              <a:ext cx="70485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dirty="0">
                  <a:solidFill>
                    <a:srgbClr val="A2C4DB"/>
                  </a:solidFill>
                  <a:latin typeface="Impact" panose="020B0806030902050204" pitchFamily="34" charset="0"/>
                </a:rPr>
                <a:t>CLIMATE CHANGE IS </a:t>
              </a:r>
              <a:r>
                <a:rPr lang="en-US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REAL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47850" y="2172558"/>
              <a:ext cx="5448300" cy="91820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200" dirty="0">
                  <a:solidFill>
                    <a:srgbClr val="A2C4DB"/>
                  </a:solidFill>
                  <a:latin typeface="Verdana" panose="020B0604030504040204" pitchFamily="34" charset="0"/>
                  <a:cs typeface="Lato" panose="020F0502020204030203" pitchFamily="34" charset="0"/>
                </a:rPr>
                <a:t>Comprehensive scientific assessments of our current and potential future climates clearly indicate that climate change is real, largely attributable to emissions from human activities, and potentially a very serious problem.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93977" y="4933950"/>
            <a:ext cx="4956047" cy="112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600" dirty="0">
                <a:solidFill>
                  <a:schemeClr val="bg1">
                    <a:alpha val="50000"/>
                  </a:schemeClr>
                </a:solidFill>
                <a:latin typeface="Verdana" panose="020B0604030504040204" pitchFamily="34" charset="0"/>
                <a:cs typeface="Lato" panose="020F0502020204030203" pitchFamily="34" charset="0"/>
              </a:rPr>
              <a:t>Source: American Chemical Society (2004) ACS Public Policy Statement: Climate Change (2010-2013)</a:t>
            </a:r>
          </a:p>
        </p:txBody>
      </p:sp>
    </p:spTree>
    <p:extLst>
      <p:ext uri="{BB962C8B-B14F-4D97-AF65-F5344CB8AC3E}">
        <p14:creationId xmlns:p14="http://schemas.microsoft.com/office/powerpoint/2010/main" val="240931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36" y="361950"/>
            <a:ext cx="64008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000" dirty="0">
                <a:solidFill>
                  <a:srgbClr val="A2C4DB"/>
                </a:solidFill>
                <a:latin typeface="Impact" panose="020B0806030902050204" pitchFamily="34" charset="0"/>
              </a:rPr>
              <a:t>OVER 200 </a:t>
            </a:r>
            <a:r>
              <a:rPr lang="en-US" sz="3000" dirty="0">
                <a:solidFill>
                  <a:srgbClr val="034F83"/>
                </a:solidFill>
                <a:latin typeface="Impact" panose="020B0806030902050204" pitchFamily="34" charset="0"/>
              </a:rPr>
              <a:t>WORLDWIDE SCIENTIFIC ORGANIZATIONS AGREE THAT CLIMATE CHANGE IS HAPPENING</a:t>
            </a:r>
            <a:endParaRPr lang="en-US" sz="3000" dirty="0">
              <a:solidFill>
                <a:srgbClr val="A2C4DB"/>
              </a:solidFill>
              <a:latin typeface="Impact" panose="020B080603090205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936" y="1946910"/>
            <a:ext cx="5257800" cy="2682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For a list of scientific organizations that have come to this consensus,</a:t>
            </a:r>
            <a:b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</a:b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</a:rPr>
              <a:t>visit this website:</a:t>
            </a:r>
          </a:p>
          <a:p>
            <a:pPr algn="l">
              <a:lnSpc>
                <a:spcPts val="1500"/>
              </a:lnSpc>
            </a:pPr>
            <a:endParaRPr lang="en-US" sz="1000" dirty="0">
              <a:solidFill>
                <a:srgbClr val="323232"/>
              </a:solidFill>
              <a:latin typeface="Verdana" panose="020B0604030504040204" pitchFamily="34" charset="0"/>
              <a:cs typeface="Lato" panose="020F0502020204030203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rgbClr val="323232"/>
                </a:solidFill>
                <a:latin typeface="Verdana" panose="020B0604030504040204" pitchFamily="34" charset="0"/>
                <a:cs typeface="Lato" panose="020F0502020204030203" pitchFamily="34" charset="0"/>
                <a:hlinkClick r:id="rId2"/>
              </a:rPr>
              <a:t>http://opr.ca.gov/s_listoforganizations.php</a:t>
            </a:r>
            <a:endParaRPr lang="en-US" sz="1000" dirty="0">
              <a:solidFill>
                <a:srgbClr val="323232"/>
              </a:solidFill>
              <a:latin typeface="Verdana" panose="020B0604030504040204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60"/>
            <a:ext cx="9144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7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HENAS">
      <a:dk1>
        <a:srgbClr val="323232"/>
      </a:dk1>
      <a:lt1>
        <a:srgbClr val="FFFFFF"/>
      </a:lt1>
      <a:dk2>
        <a:srgbClr val="003A61"/>
      </a:dk2>
      <a:lt2>
        <a:srgbClr val="FFFFFF"/>
      </a:lt2>
      <a:accent1>
        <a:srgbClr val="77C753"/>
      </a:accent1>
      <a:accent2>
        <a:srgbClr val="AAE7E7"/>
      </a:accent2>
      <a:accent3>
        <a:srgbClr val="E1EDF6"/>
      </a:accent3>
      <a:accent4>
        <a:srgbClr val="1F6391"/>
      </a:accent4>
      <a:accent5>
        <a:srgbClr val="9EBCD2"/>
      </a:accent5>
      <a:accent6>
        <a:srgbClr val="034F83"/>
      </a:accent6>
      <a:hlink>
        <a:srgbClr val="9EBCD2"/>
      </a:hlink>
      <a:folHlink>
        <a:srgbClr val="9EBC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539</Words>
  <Application>Microsoft Office PowerPoint</Application>
  <PresentationFormat>On-screen Show (16:9)</PresentationFormat>
  <Paragraphs>51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Impact</vt:lpstr>
      <vt:lpstr>Lato</vt:lpstr>
      <vt:lpstr>Verdana</vt:lpstr>
      <vt:lpstr>Office Theme</vt:lpstr>
      <vt:lpstr>PowerPoint Presentation</vt:lpstr>
      <vt:lpstr>Climate change is a global challenge that is not in debate among climate scientists.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Livy Seirer</dc:creator>
  <cp:lastModifiedBy>Livy Seirer</cp:lastModifiedBy>
  <cp:revision>209</cp:revision>
  <dcterms:created xsi:type="dcterms:W3CDTF">2016-04-14T20:38:05Z</dcterms:created>
  <dcterms:modified xsi:type="dcterms:W3CDTF">2016-07-06T15:01:03Z</dcterms:modified>
</cp:coreProperties>
</file>